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5" r:id="rId12"/>
    <p:sldId id="270" r:id="rId13"/>
    <p:sldId id="265" r:id="rId14"/>
    <p:sldId id="266" r:id="rId15"/>
    <p:sldId id="267" r:id="rId16"/>
    <p:sldId id="268" r:id="rId17"/>
    <p:sldId id="271" r:id="rId18"/>
    <p:sldId id="272" r:id="rId19"/>
    <p:sldId id="276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07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329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853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10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635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21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207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472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28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75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96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2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56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942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18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252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327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6642233-E6AD-436F-8327-0F486CEF577E}" type="datetimeFigureOut">
              <a:rPr lang="cs-CZ" smtClean="0"/>
              <a:t>08.03.2025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558EBFF-BF7A-42BE-AF5B-48F6560AD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53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2670E8-9870-248D-4000-B1C05C0969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VÝVOJ ŘEČI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B247A6-D18E-0D31-1569-6F0CC4F2C5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Mgr. Jedličková </a:t>
            </a:r>
            <a:r>
              <a:rPr lang="cs-CZ" dirty="0" err="1"/>
              <a:t>zdeňka</a:t>
            </a: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Speciální pedagog</a:t>
            </a:r>
          </a:p>
          <a:p>
            <a:pPr marL="285750" indent="-285750">
              <a:buFontTx/>
              <a:buChar char="-"/>
            </a:pPr>
            <a:r>
              <a:rPr lang="cs-CZ" dirty="0"/>
              <a:t>logoped</a:t>
            </a:r>
          </a:p>
        </p:txBody>
      </p:sp>
    </p:spTree>
    <p:extLst>
      <p:ext uri="{BB962C8B-B14F-4D97-AF65-F5344CB8AC3E}">
        <p14:creationId xmlns:p14="http://schemas.microsoft.com/office/powerpoint/2010/main" val="377291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E1BBB3-0BC8-3C93-3843-204B7DC9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ZKOUŠKA LATERALITY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7F8EE5-9843-7DCA-572D-0DAC0FF51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PŘI POSUZOVÁNÍ LATERALITY SE HODNOTÍ PŘEVAHA JEDNÉ STRANY, VEDOUCÍ. </a:t>
            </a:r>
          </a:p>
          <a:p>
            <a:pPr marL="0" indent="0">
              <a:buNone/>
            </a:pPr>
            <a:r>
              <a:rPr lang="cs-CZ" dirty="0"/>
              <a:t>LATERALITA JE U RŮZNÝCH LIDÍ RŮZNÉHO STUPNĚ – OD SILNĚ VYHRANĚNÝCH (DOMINANTNÍ PRAVÁCI NEBO LEVÁCI) AŽ K  NEPATRNÝM DIFERENCÍM VE VÝKONNOSTI PÁROVÝCH ORGÁNŮ, KTERÁ SE OZNAČUJE JAKO OBOURUKOST.</a:t>
            </a:r>
          </a:p>
          <a:p>
            <a:pPr marL="0" indent="0">
              <a:buNone/>
            </a:pPr>
            <a:r>
              <a:rPr lang="cs-CZ" dirty="0"/>
              <a:t>PŘI VYŠETŘENÍ JSOU VHODNÉ TAKOVÉ POHYBY, KTERÉ VYŽADUJÍ KOORDINACI POHYBU OBOU RUKOU.</a:t>
            </a:r>
          </a:p>
          <a:p>
            <a:pPr marL="0" indent="0">
              <a:buNone/>
            </a:pPr>
            <a:r>
              <a:rPr lang="cs-CZ" dirty="0"/>
              <a:t>1. VHAZOVÁNÍ KORÁLKŮ DO LAHVIČKY</a:t>
            </a:r>
          </a:p>
          <a:p>
            <a:pPr marL="0" indent="0">
              <a:buNone/>
            </a:pPr>
            <a:r>
              <a:rPr lang="cs-CZ" dirty="0"/>
              <a:t>2.  STAVĚNÍ KOMÍNA Z KOSTEK</a:t>
            </a:r>
          </a:p>
          <a:p>
            <a:pPr marL="0" indent="0">
              <a:buNone/>
            </a:pPr>
            <a:r>
              <a:rPr lang="cs-CZ" dirty="0"/>
              <a:t>3.  ZASOUVÁNÍ KOLÍKŮ DO OTVORŮ</a:t>
            </a:r>
          </a:p>
          <a:p>
            <a:pPr marL="0" indent="0">
              <a:buNone/>
            </a:pPr>
            <a:r>
              <a:rPr lang="cs-CZ" dirty="0"/>
              <a:t>4.  HÁZENÍ MÍČKŮ NA CÍL</a:t>
            </a:r>
          </a:p>
        </p:txBody>
      </p:sp>
    </p:spTree>
    <p:extLst>
      <p:ext uri="{BB962C8B-B14F-4D97-AF65-F5344CB8AC3E}">
        <p14:creationId xmlns:p14="http://schemas.microsoft.com/office/powerpoint/2010/main" val="1398189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DA3DD-F3EE-5300-7FCF-EBC65900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Pokračování zkoušky laterality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19877D-44EC-B22B-29A2-C427BF700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5.   ZAMYKANÍ A ODEMYKÁNÍ ZÁMKU</a:t>
            </a:r>
          </a:p>
          <a:p>
            <a:pPr marL="0" indent="0">
              <a:buNone/>
            </a:pPr>
            <a:r>
              <a:rPr lang="cs-CZ" dirty="0"/>
              <a:t>6.   ZVEDNUTÍ JEDNÉ PAŽE DO VÝŠKY</a:t>
            </a:r>
          </a:p>
          <a:p>
            <a:pPr marL="0" indent="0">
              <a:buNone/>
            </a:pPr>
            <a:r>
              <a:rPr lang="cs-CZ" dirty="0"/>
              <a:t>7.   STISKNUTÍ RUKY VYŠETŘUJÍCÍHO</a:t>
            </a:r>
          </a:p>
          <a:p>
            <a:pPr marL="0" indent="0">
              <a:buNone/>
            </a:pPr>
            <a:r>
              <a:rPr lang="cs-CZ" dirty="0"/>
              <a:t>8.   ZATLESKÁNÍ</a:t>
            </a:r>
          </a:p>
          <a:p>
            <a:pPr marL="0" indent="0">
              <a:buNone/>
            </a:pPr>
            <a:r>
              <a:rPr lang="cs-CZ" dirty="0"/>
              <a:t>9.   NAVLÉKÁNÍ NITI DO JEHLY</a:t>
            </a:r>
          </a:p>
          <a:p>
            <a:pPr marL="0" indent="0">
              <a:buNone/>
            </a:pPr>
            <a:r>
              <a:rPr lang="cs-CZ" dirty="0"/>
              <a:t>10. NÁKRES OBRÁZKU</a:t>
            </a:r>
          </a:p>
        </p:txBody>
      </p:sp>
    </p:spTree>
    <p:extLst>
      <p:ext uri="{BB962C8B-B14F-4D97-AF65-F5344CB8AC3E}">
        <p14:creationId xmlns:p14="http://schemas.microsoft.com/office/powerpoint/2010/main" val="3850202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9DBAB1-FBA5-A94D-9EB6-2E45D7C0D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VYHODNOCENÍ TESTU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DA69A3-DFB0-E602-D590-8A5F3A9D4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TEST SE OPAKUJE  V RŮZNÉM POŘADÍ NEJMÉNĚ 3X S 2-3 DENNÍ PŘESTÁVKOOU. KAŽDÝ VÝSLEDEK SE ZAPISUJE A PAK HODNOTÍ.</a:t>
            </a:r>
          </a:p>
          <a:p>
            <a:pPr marL="0" indent="0">
              <a:buNone/>
            </a:pPr>
            <a:r>
              <a:rPr lang="cs-CZ" dirty="0"/>
              <a:t>VÝKON PRAVOU RUKOU SE HODNOTÍ 10, LEVOU 0, OBĚMA 5</a:t>
            </a:r>
          </a:p>
          <a:p>
            <a:pPr marL="0" indent="0">
              <a:buNone/>
            </a:pPr>
            <a:r>
              <a:rPr lang="cs-CZ" dirty="0"/>
              <a:t>PODLE POČTU BODŮ SE VYJADŘUJE STUPEŇ LATERALIT KVOCIENTEM </a:t>
            </a:r>
          </a:p>
          <a:p>
            <a:pPr marL="0" indent="0">
              <a:buNone/>
            </a:pPr>
            <a:r>
              <a:rPr lang="cs-CZ" b="1" dirty="0"/>
              <a:t>DQ – KVOCIENT DEXTERITY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100 -90	VYHRANĚNÍ PRAVÁCTVÍ			P</a:t>
            </a:r>
          </a:p>
          <a:p>
            <a:pPr marL="0" indent="0">
              <a:buNone/>
            </a:pPr>
            <a:r>
              <a:rPr lang="cs-CZ" dirty="0"/>
              <a:t>89 -  75 	NEVYHRANĚNÉ PRAVÁCTVÍ 		P –</a:t>
            </a:r>
          </a:p>
          <a:p>
            <a:pPr marL="0" indent="0">
              <a:buNone/>
            </a:pPr>
            <a:r>
              <a:rPr lang="cs-CZ" dirty="0"/>
              <a:t>74 -  50 	NEVYHRANĚNÁ LATERALITA		A</a:t>
            </a:r>
          </a:p>
          <a:p>
            <a:pPr marL="0" indent="0">
              <a:buNone/>
            </a:pPr>
            <a:r>
              <a:rPr lang="cs-CZ" dirty="0"/>
              <a:t>49 -  25	NEVYHRANĚNÉ LEVÁCTVÍ			L –</a:t>
            </a:r>
          </a:p>
          <a:p>
            <a:pPr marL="0" indent="0">
              <a:buNone/>
            </a:pPr>
            <a:r>
              <a:rPr lang="cs-CZ" dirty="0"/>
              <a:t>24 -   0 	VYHRANĚNÉ LEVÁCTVÍ			L</a:t>
            </a:r>
          </a:p>
        </p:txBody>
      </p:sp>
    </p:spTree>
    <p:extLst>
      <p:ext uri="{BB962C8B-B14F-4D97-AF65-F5344CB8AC3E}">
        <p14:creationId xmlns:p14="http://schemas.microsoft.com/office/powerpoint/2010/main" val="1514110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1C6251-B91A-FBC4-6E8B-DEF41EA8C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METERIÁL K ZJIŠŤOVÁNÍ VÝSLOVNOSTI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8FA907-039C-9595-D700-B8A498E4B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POUŽÍVÁNÍ TEXTU S OBRÁZKY</a:t>
            </a:r>
          </a:p>
          <a:p>
            <a:r>
              <a:rPr lang="cs-CZ" dirty="0"/>
              <a:t>OPAKOVÁNÍ SLOV S HLÁSKOU V RŮZNÉM POŘADÍ</a:t>
            </a:r>
          </a:p>
          <a:p>
            <a:r>
              <a:rPr lang="cs-CZ" dirty="0"/>
              <a:t>POSTUPOVAT OD LEHČÍCH HLÁSEK KE SLOŽITĚJŠÍM</a:t>
            </a:r>
          </a:p>
          <a:p>
            <a:r>
              <a:rPr lang="cs-CZ" dirty="0"/>
              <a:t>POPIS OBRÁZKŮ</a:t>
            </a:r>
          </a:p>
          <a:p>
            <a:r>
              <a:rPr lang="cs-CZ" dirty="0"/>
              <a:t>ZPĚV, ŘÍKADLA</a:t>
            </a:r>
          </a:p>
          <a:p>
            <a:r>
              <a:rPr lang="cs-CZ" dirty="0"/>
              <a:t>ROZHOVORY S DÍTĚTEM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0697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3014B3-3303-9F4C-10AB-544311296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CVIČENÍ JEMNÉ MOTORIKY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09CEDC-8C81-0E4C-0876-55EAB3869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ZAMĚŘENÍ NA PRSTY</a:t>
            </a:r>
          </a:p>
          <a:p>
            <a:pPr>
              <a:buFontTx/>
              <a:buChar char="-"/>
            </a:pPr>
            <a:r>
              <a:rPr lang="cs-CZ" dirty="0"/>
              <a:t>DOTEKY ŠPIČEK PRSTŮ  P, L a  OBĚ RUCE</a:t>
            </a:r>
          </a:p>
          <a:p>
            <a:pPr>
              <a:buFontTx/>
              <a:buChar char="-"/>
            </a:pPr>
            <a:r>
              <a:rPr lang="cs-CZ" dirty="0"/>
              <a:t>PŘIBLIŽOVÁNÍ A ODTAHOVÁNÍ – POSTUPNĚ VŠECHNY PRSTY, NŮŽKY</a:t>
            </a:r>
          </a:p>
          <a:p>
            <a:pPr>
              <a:buFontTx/>
              <a:buChar char="-"/>
            </a:pPr>
            <a:r>
              <a:rPr lang="cs-CZ" dirty="0"/>
              <a:t>POSTAVENÍ PALCE PROTI VŠEM PRSTŮM (DALEKOHLED)</a:t>
            </a:r>
          </a:p>
          <a:p>
            <a:pPr>
              <a:buFontTx/>
              <a:buChar char="-"/>
            </a:pPr>
            <a:r>
              <a:rPr lang="cs-CZ" dirty="0"/>
              <a:t>DÁVAT PRSTY DO PĚSTI A POVOLIT</a:t>
            </a:r>
          </a:p>
          <a:p>
            <a:pPr>
              <a:buFontTx/>
              <a:buChar char="-"/>
            </a:pPr>
            <a:r>
              <a:rPr lang="cs-CZ" dirty="0"/>
              <a:t>CVIČIT ŠPETKU</a:t>
            </a:r>
          </a:p>
          <a:p>
            <a:pPr>
              <a:buFontTx/>
              <a:buChar char="-"/>
            </a:pPr>
            <a:r>
              <a:rPr lang="cs-CZ" dirty="0"/>
              <a:t>CVIČIT SPRÁVNÝ ÚCHOP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ZAMĚŘENÍ NA PAŽE</a:t>
            </a:r>
          </a:p>
          <a:p>
            <a:pPr>
              <a:buFontTx/>
              <a:buChar char="-"/>
            </a:pPr>
            <a:r>
              <a:rPr lang="cs-CZ" dirty="0"/>
              <a:t>MÁVÁNÍ</a:t>
            </a:r>
          </a:p>
          <a:p>
            <a:pPr>
              <a:buFontTx/>
              <a:buChar char="-"/>
            </a:pPr>
            <a:r>
              <a:rPr lang="cs-CZ" dirty="0"/>
              <a:t>KROUŽENÍ PAŽEMI</a:t>
            </a:r>
          </a:p>
          <a:p>
            <a:pPr>
              <a:buFontTx/>
              <a:buChar char="-"/>
            </a:pPr>
            <a:r>
              <a:rPr lang="cs-CZ" dirty="0"/>
              <a:t>KRČIT PAŽE V LOKTU</a:t>
            </a:r>
          </a:p>
          <a:p>
            <a:pPr>
              <a:buFontTx/>
              <a:buChar char="-"/>
            </a:pPr>
            <a:r>
              <a:rPr lang="cs-CZ" dirty="0"/>
              <a:t>NAPODOBOVÁNÍ PLAVÁNÍ, SBĚR OVOCE ZE STROMU, NAVÍJENÍ KLUBKA, ČÁPA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698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44ED49-0897-A232-2015-98158AB71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CVIČENÍ HRUBÉ MOTORIKY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507081-4205-5DB6-0F20-1232F84F9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/>
              <a:t>POSKOKY NA JEDNÉ A DRUHÉ NOZE</a:t>
            </a:r>
          </a:p>
          <a:p>
            <a:pPr>
              <a:buFontTx/>
              <a:buChar char="-"/>
            </a:pPr>
            <a:r>
              <a:rPr lang="cs-CZ" dirty="0"/>
              <a:t>POSKOKY OBOUNOŽ</a:t>
            </a:r>
          </a:p>
          <a:p>
            <a:pPr>
              <a:buFontTx/>
              <a:buChar char="-"/>
            </a:pPr>
            <a:r>
              <a:rPr lang="cs-CZ" dirty="0"/>
              <a:t>CVIČENÍ POCHODU NA MÍSTĚ</a:t>
            </a:r>
          </a:p>
          <a:p>
            <a:pPr>
              <a:buFontTx/>
              <a:buChar char="-"/>
            </a:pPr>
            <a:r>
              <a:rPr lang="cs-CZ" dirty="0"/>
              <a:t>BĚH SLALOMU (KUŽELY, ŽIDLIČKY…)</a:t>
            </a:r>
          </a:p>
          <a:p>
            <a:pPr>
              <a:buFontTx/>
              <a:buChar char="-"/>
            </a:pPr>
            <a:r>
              <a:rPr lang="cs-CZ" dirty="0"/>
              <a:t>CHŮZE A BĚH POZPÁTKU</a:t>
            </a:r>
          </a:p>
          <a:p>
            <a:pPr>
              <a:buFontTx/>
              <a:buChar char="-"/>
            </a:pPr>
            <a:r>
              <a:rPr lang="cs-CZ" dirty="0"/>
              <a:t>CHŮZE PO „ČTYŘECH“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529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4B6B0-AEAE-C0B7-8495-BBE4DC1D7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ARTIKULAČNÍ 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0B37E1-096B-9956-1F30-BF4A56D8F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CVIČENÍ RTŮ</a:t>
            </a:r>
          </a:p>
          <a:p>
            <a:r>
              <a:rPr lang="cs-CZ" dirty="0"/>
              <a:t>JAZYKA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PRAKTICKÉ UKÁZKY</a:t>
            </a:r>
          </a:p>
        </p:txBody>
      </p:sp>
    </p:spTree>
    <p:extLst>
      <p:ext uri="{BB962C8B-B14F-4D97-AF65-F5344CB8AC3E}">
        <p14:creationId xmlns:p14="http://schemas.microsoft.com/office/powerpoint/2010/main" val="1622302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2CECC2-A1A6-4FFE-8C62-7589A15BA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HRY PRO ROZVOJ SLOVNÍ ZÁSOBY, MYŠLENÍ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5ECD50-EC22-C872-93DE-B3B116A71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VYJMENUJ VĚCI, KTERÉ JSOU: ČERVENÉ, ZELENÉ, ŽLUTÉ, DLOUHÉ, VYSOKÉ …</a:t>
            </a:r>
          </a:p>
          <a:p>
            <a:r>
              <a:rPr lang="cs-CZ" dirty="0"/>
              <a:t>ŘEKNI, CO MAJÍ SPOLEČNÉHO: KOČKA-PES, DŮM-STAN, VRTULNÍK-LETADLO, MRKEV-BRAMBORA…..</a:t>
            </a:r>
          </a:p>
          <a:p>
            <a:r>
              <a:rPr lang="cs-CZ" dirty="0"/>
              <a:t>ŘÍKEJ SLOVA, KTERÁ K SOBĚ PATŘÍ: TALÍŘ A __________, SESTRA A ________, STROM A _________ …….</a:t>
            </a:r>
          </a:p>
          <a:p>
            <a:r>
              <a:rPr lang="cs-CZ" dirty="0"/>
              <a:t>KTERÉ SLOVO DO ŘADY NEPATŘÍ:</a:t>
            </a:r>
          </a:p>
          <a:p>
            <a:pPr marL="0" indent="0">
              <a:buNone/>
            </a:pPr>
            <a:r>
              <a:rPr lang="cs-CZ" dirty="0"/>
              <a:t>      KOČKA, PES, AUTO, KOZA, MYŠ</a:t>
            </a:r>
          </a:p>
          <a:p>
            <a:pPr marL="0" indent="0">
              <a:buNone/>
            </a:pPr>
            <a:r>
              <a:rPr lang="cs-CZ" dirty="0"/>
              <a:t>      PETR, DAVID, ZUZANA, LUKÁŠ</a:t>
            </a:r>
          </a:p>
          <a:p>
            <a:pPr marL="0" indent="0">
              <a:buNone/>
            </a:pPr>
            <a:r>
              <a:rPr lang="cs-CZ" dirty="0"/>
              <a:t>      TLUSTÝ, MODRÝ, ZELENÝ, ČERNÝ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696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79F950-8AE9-22CE-BDCC-5E08E4797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Hry na přemýšlení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4CD699-D8E5-5EDC-1FED-794F0C9C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ZAPAMETUJ SI:</a:t>
            </a:r>
          </a:p>
          <a:p>
            <a:pPr marL="0" indent="0">
              <a:buNone/>
            </a:pPr>
            <a:r>
              <a:rPr lang="cs-CZ" dirty="0"/>
              <a:t>     OPAKOVÁNÍ RŮZNÝCH VĚT</a:t>
            </a:r>
          </a:p>
          <a:p>
            <a:pPr marL="0" indent="0">
              <a:buNone/>
            </a:pPr>
            <a:r>
              <a:rPr lang="cs-CZ" dirty="0"/>
              <a:t>     POSTUPNÉ PŘIDÁVÁNÍ SLOV – ŠLA BABIČKA DO MĚSTEČKA, KOUPILA TAM…</a:t>
            </a:r>
          </a:p>
          <a:p>
            <a:pPr marL="0" indent="0">
              <a:buNone/>
            </a:pPr>
            <a:r>
              <a:rPr lang="cs-CZ" dirty="0"/>
              <a:t>     VYMYSLI SLOVA, KTERÁ ZAČÍNAJÍ NA ……</a:t>
            </a:r>
          </a:p>
          <a:p>
            <a:pPr marL="0" indent="0">
              <a:buNone/>
            </a:pPr>
            <a:r>
              <a:rPr lang="cs-CZ" dirty="0"/>
              <a:t>     JAKÁ MŮŽE BÝT KVĚTINA________,  VODA_________, VLASY_________ …….</a:t>
            </a:r>
          </a:p>
          <a:p>
            <a:pPr marL="0" indent="0">
              <a:buNone/>
            </a:pPr>
            <a:r>
              <a:rPr lang="cs-CZ" dirty="0"/>
              <a:t>      POSTUPNÉ PLNĚNÍ POKYNŮ:</a:t>
            </a:r>
          </a:p>
          <a:p>
            <a:pPr marL="0" indent="0">
              <a:buNone/>
            </a:pPr>
            <a:r>
              <a:rPr lang="cs-CZ" dirty="0"/>
              <a:t>      DEJ ČERVENOU PASTELKU DO MODRÉHO KELÍMKU……..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1306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45271-3473-005A-061C-3942E179A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pokračování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03E809-3C14-65FF-8332-6BE0747F8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SEZNAMOVAT S ROČNÍM OBDOBÍM A CHARAKTERISTICKÝMI ZNAKY – VÝBĚR OBRÁZKŮ.</a:t>
            </a:r>
          </a:p>
          <a:p>
            <a:pPr marL="0" indent="0">
              <a:buNone/>
            </a:pPr>
            <a:r>
              <a:rPr lang="cs-CZ" dirty="0"/>
              <a:t>ROZVÍJET PŘEDSTAVIVOST: CO MŮŽEME VIDĚT V OBCHODĚ ………</a:t>
            </a:r>
          </a:p>
          <a:p>
            <a:pPr marL="0" indent="0">
              <a:buNone/>
            </a:pPr>
            <a:r>
              <a:rPr lang="cs-CZ" dirty="0"/>
              <a:t>REPRODUKCE POSLECHU</a:t>
            </a:r>
          </a:p>
          <a:p>
            <a:pPr marL="0" indent="0">
              <a:buNone/>
            </a:pPr>
            <a:r>
              <a:rPr lang="cs-CZ" dirty="0"/>
              <a:t>POVÍDAT SI O ŘEŠENÍ RŮZNÝCH SITUACÍ: CO UDĚLÁME, KDYŽ</a:t>
            </a:r>
          </a:p>
          <a:p>
            <a:pPr marL="0" indent="0">
              <a:buNone/>
            </a:pPr>
            <a:r>
              <a:rPr lang="cs-CZ" dirty="0"/>
              <a:t> …..UVIDÍME HOŘET KEŘ</a:t>
            </a:r>
          </a:p>
          <a:p>
            <a:pPr marL="0" indent="0">
              <a:buNone/>
            </a:pPr>
            <a:r>
              <a:rPr lang="cs-CZ" dirty="0"/>
              <a:t>……ROZTRHNEME KALHOTY</a:t>
            </a:r>
          </a:p>
          <a:p>
            <a:pPr marL="0" indent="0">
              <a:buNone/>
            </a:pPr>
            <a:r>
              <a:rPr lang="cs-CZ" dirty="0"/>
              <a:t>……KDYŽ TI NĚKDO VEZME HRAČKU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296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597B7-8EBD-6E3A-A17D-D087E9811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PODMÍNKY VÝVOJE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FBFFD8-7094-2BAF-BB0C-76E9F2A12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PROSTŘEDÍ, KTERÉ DÁVÁ PODNĚTY K MLUVENÍ I VZOR ŘEČI</a:t>
            </a:r>
          </a:p>
          <a:p>
            <a:r>
              <a:rPr lang="cs-CZ" dirty="0"/>
              <a:t>DŮLEŽITÝ SPRÁVNÝ SLUCH A ZRAK</a:t>
            </a:r>
          </a:p>
          <a:p>
            <a:r>
              <a:rPr lang="cs-CZ" dirty="0"/>
              <a:t>NEPOŠKOZENA CENTRÁLNÍ NERVOVÁ SOUSTAVA</a:t>
            </a:r>
          </a:p>
          <a:p>
            <a:r>
              <a:rPr lang="cs-CZ" dirty="0"/>
              <a:t>SPRÁVNÝ INTELEKT</a:t>
            </a:r>
          </a:p>
          <a:p>
            <a:r>
              <a:rPr lang="cs-CZ" dirty="0"/>
              <a:t>CELKOVÝ ZDRAVOTNÍ STAV DÍTĚTE</a:t>
            </a:r>
          </a:p>
          <a:p>
            <a:r>
              <a:rPr lang="cs-CZ" dirty="0"/>
              <a:t>ZDRAVÝ OROFACIÁLNÍ KOMPLEX (JAZYK, PODJAZYKOVÁ UZDIČKA, ZUBY, RTY, HLASIVKY, PATRO, MANDLE) </a:t>
            </a:r>
          </a:p>
          <a:p>
            <a:r>
              <a:rPr lang="cs-CZ" dirty="0"/>
              <a:t>SPRÁVNÝ MLUVNÍ VZOR</a:t>
            </a:r>
          </a:p>
          <a:p>
            <a:r>
              <a:rPr lang="cs-CZ" dirty="0"/>
              <a:t>DOSTATEK PODNĚTŮ K AKTIVNÍ KOMUNIKACI</a:t>
            </a:r>
          </a:p>
          <a:p>
            <a:r>
              <a:rPr lang="cs-CZ" dirty="0"/>
              <a:t>POHLAVÍ DÍTĚTE</a:t>
            </a:r>
          </a:p>
          <a:p>
            <a:r>
              <a:rPr lang="cs-CZ" dirty="0"/>
              <a:t>DOSTATEK ODPOČINKU, SPÁNKU</a:t>
            </a:r>
          </a:p>
          <a:p>
            <a:r>
              <a:rPr lang="cs-CZ" dirty="0"/>
              <a:t>SPRÁVNÁ ŽIVOTOSPRÁVA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461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7E5C9-7A2D-5E36-51C0-A849E0CD4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LITERATURA  VHODNÁ  PRO ROZVOJ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EE1C57-DC51-564F-6623-12A418AAE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ŘÍKADLA, POHÁDKY A HÁDANKY</a:t>
            </a:r>
          </a:p>
          <a:p>
            <a:r>
              <a:rPr lang="cs-CZ" dirty="0"/>
              <a:t>NAJDI V OBRÁZKU DETAIL</a:t>
            </a:r>
          </a:p>
          <a:p>
            <a:r>
              <a:rPr lang="cs-CZ" dirty="0"/>
              <a:t>VKLÁDAČKY - OBRÁZKY</a:t>
            </a:r>
          </a:p>
          <a:p>
            <a:r>
              <a:rPr lang="cs-CZ" dirty="0"/>
              <a:t>STÍNOVÉ OBRÁZKY</a:t>
            </a:r>
          </a:p>
          <a:p>
            <a:r>
              <a:rPr lang="cs-CZ" dirty="0"/>
              <a:t>OMALOVÁNKY</a:t>
            </a:r>
          </a:p>
          <a:p>
            <a:r>
              <a:rPr lang="cs-CZ" dirty="0"/>
              <a:t>SEŠITY PRO ROZVOJ MOTORIKY</a:t>
            </a:r>
          </a:p>
          <a:p>
            <a:r>
              <a:rPr lang="cs-CZ" dirty="0"/>
              <a:t>ŠIMONOVY LISTY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461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24578D-3A71-A570-2752-B745CFF5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34C51A-5B96-5BD9-1435-6DEE0A4E2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4800" b="1"/>
              <a:t>DĚKUJI ZA POZORNOST</a:t>
            </a:r>
            <a:endParaRPr lang="cs-CZ" sz="4800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POKUD BUDETE POTŘEBOVAT POMOCI, PORADIT, VOLEJTE NA TČ: 739 083 846</a:t>
            </a:r>
          </a:p>
        </p:txBody>
      </p:sp>
    </p:spTree>
    <p:extLst>
      <p:ext uri="{BB962C8B-B14F-4D97-AF65-F5344CB8AC3E}">
        <p14:creationId xmlns:p14="http://schemas.microsoft.com/office/powerpoint/2010/main" val="754117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07B9B-57AE-DAB0-AC0A-23A6F72F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CO JE DŮLEŽITÉ?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3916DD-1A90-A049-F68F-257118A1D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VÝVOJ ŘEČI OVLIVŇUJE MNOHO ČINITELŮ VNITŘNÍCH I VNĚJŠÍCH.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VNITŘNÍ</a:t>
            </a:r>
            <a:r>
              <a:rPr lang="cs-CZ" dirty="0"/>
              <a:t> – VYPPLÝVAJÍ ZE STAVU ORGANISMU A ZE SCHOPNOSTI DÍTĚTE.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VNĚJŠÍ </a:t>
            </a:r>
            <a:r>
              <a:rPr lang="cs-CZ" dirty="0"/>
              <a:t>  - PŮSOBÍ NA DÍTĚ PROSTŘEDÍ, VE KTERÉM ŽIJE.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MLUVNÍ PODNĚTY ZEJMÉNA V PŘÍPRAVNÉM OBDOBÍ VÝVOJE ŘEČI</a:t>
            </a:r>
          </a:p>
          <a:p>
            <a:pPr>
              <a:buFontTx/>
              <a:buChar char="-"/>
            </a:pPr>
            <a:r>
              <a:rPr lang="cs-CZ" dirty="0"/>
              <a:t>PŘÍLIŠ AKTIVNÍ  PROSTŘEDÍ JE  NEVHODNÉ</a:t>
            </a:r>
          </a:p>
          <a:p>
            <a:pPr>
              <a:buFontTx/>
              <a:buChar char="-"/>
            </a:pPr>
            <a:r>
              <a:rPr lang="cs-CZ" dirty="0"/>
              <a:t>POMALÁ, NEBO RYCHLÁ, TICHÁ ŘEČ -  DÍTĚ NEROZUMÍ, NEMÁ O ŘEČ ZÁJEM</a:t>
            </a:r>
          </a:p>
          <a:p>
            <a:pPr>
              <a:buFontTx/>
              <a:buChar char="-"/>
            </a:pPr>
            <a:r>
              <a:rPr lang="cs-CZ" dirty="0"/>
              <a:t>POBYT V KOLEKTIVU A ZAŘAZENÍ DO VHODNÉHO KOLEKTIVUSPRÁVNĚ MLUVÍCÍCH DĚTÍ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1224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FDF7CA-E39A-544A-33B3-E49343B5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OBDOBÍ VÝVOJE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1D0513-2210-AC6C-EBBC-7617DF805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1. OBDOBÍ PŘÍPRAVNÉ</a:t>
            </a:r>
          </a:p>
          <a:p>
            <a:pPr>
              <a:buFontTx/>
              <a:buChar char="-"/>
            </a:pPr>
            <a:r>
              <a:rPr lang="cs-CZ" dirty="0"/>
              <a:t>OBDOBÍ KŘIKU (DO KONCE 3. MĚSÍCE ŽIVOTA KOJENCE)</a:t>
            </a:r>
          </a:p>
          <a:p>
            <a:pPr>
              <a:buFontTx/>
              <a:buChar char="-"/>
            </a:pPr>
            <a:r>
              <a:rPr lang="cs-CZ" dirty="0"/>
              <a:t>OBDOBÍ BROUKÁNÍ (KOLEM 3. MĚSÍCE)</a:t>
            </a:r>
          </a:p>
          <a:p>
            <a:pPr>
              <a:buFontTx/>
              <a:buChar char="-"/>
            </a:pPr>
            <a:r>
              <a:rPr lang="cs-CZ" dirty="0"/>
              <a:t>OBDOBÍ ŽVATLÁNÍ (KOLEM 6. MĚSÍCE)</a:t>
            </a:r>
          </a:p>
          <a:p>
            <a:pPr>
              <a:buFontTx/>
              <a:buChar char="-"/>
            </a:pPr>
            <a:r>
              <a:rPr lang="cs-CZ" dirty="0"/>
              <a:t>OBDOBÍ ROZUMĚNÍ ŘEČI (KOLEM JEDNOHO ROKU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279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21C61A-04FE-253A-FD1B-7C33C27C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ROZVOJ SLOVNÍ ZÁSOBY</a:t>
            </a:r>
            <a:br>
              <a:rPr lang="cs-CZ" dirty="0"/>
            </a:br>
            <a:r>
              <a:rPr lang="cs-CZ" dirty="0"/>
              <a:t>podle </a:t>
            </a:r>
            <a:r>
              <a:rPr lang="cs-CZ" dirty="0" err="1"/>
              <a:t>Rubinštejna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629CBB-47AB-1E0F-139A-42EC84A6F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2. OBDOBÍ VLASTNÍHO TVOŘENÍ ŘEČI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12 – 14 měsíců		3 	-	58      slov</a:t>
            </a:r>
          </a:p>
          <a:p>
            <a:pPr marL="0" indent="0">
              <a:buNone/>
            </a:pPr>
            <a:r>
              <a:rPr lang="cs-CZ" dirty="0"/>
              <a:t>15 – 17 měsíců		4 	-	232    slov</a:t>
            </a:r>
          </a:p>
          <a:p>
            <a:pPr marL="0" indent="0">
              <a:buNone/>
            </a:pPr>
            <a:r>
              <a:rPr lang="cs-CZ" dirty="0"/>
              <a:t>18 – 20 měsíců		14	- 	383    slov</a:t>
            </a:r>
          </a:p>
          <a:p>
            <a:pPr marL="0" indent="0">
              <a:buNone/>
            </a:pPr>
            <a:r>
              <a:rPr lang="cs-CZ" dirty="0"/>
              <a:t>21 – 23 měsíců		27	-	707    slov</a:t>
            </a:r>
          </a:p>
          <a:p>
            <a:pPr marL="0" indent="0">
              <a:buNone/>
            </a:pPr>
            <a:r>
              <a:rPr lang="cs-CZ" dirty="0"/>
              <a:t>24 – 26 měsíců		45	-	1 227 slov</a:t>
            </a:r>
          </a:p>
          <a:p>
            <a:pPr marL="0" indent="0">
              <a:buNone/>
            </a:pPr>
            <a:r>
              <a:rPr lang="cs-CZ" dirty="0"/>
              <a:t>27 – 30 měsíců		171	-	1 509 slov</a:t>
            </a:r>
          </a:p>
          <a:p>
            <a:pPr marL="0" indent="0">
              <a:buNone/>
            </a:pPr>
            <a:r>
              <a:rPr lang="cs-CZ" dirty="0"/>
              <a:t>36 – 48 měsíců		598 	-	2 346 slov</a:t>
            </a:r>
          </a:p>
        </p:txBody>
      </p:sp>
    </p:spTree>
    <p:extLst>
      <p:ext uri="{BB962C8B-B14F-4D97-AF65-F5344CB8AC3E}">
        <p14:creationId xmlns:p14="http://schemas.microsoft.com/office/powerpoint/2010/main" val="316157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93CBE-E4CC-2094-3100-703D107AE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PORUCHY VÝVOJE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BB547A-6B7A-3B4F-0B10-CAB8F8109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rgbClr val="7030A0"/>
                </a:solidFill>
              </a:rPr>
              <a:t>PORUCHY DÝCHÁNÍ</a:t>
            </a:r>
          </a:p>
          <a:p>
            <a:pPr marL="0" indent="0">
              <a:buNone/>
            </a:pPr>
            <a:r>
              <a:rPr lang="cs-CZ" dirty="0"/>
              <a:t>Dítě dýchá a vydechuje ústy, nádechy během slov.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rgbClr val="7030A0"/>
                </a:solidFill>
              </a:rPr>
              <a:t>PORUCHY HLASU</a:t>
            </a:r>
          </a:p>
          <a:p>
            <a:pPr marL="0" indent="0">
              <a:buNone/>
            </a:pPr>
            <a:r>
              <a:rPr lang="cs-CZ" dirty="0"/>
              <a:t>Chraptivý, hlubší, křiklavý, neznělý.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rgbClr val="7030A0"/>
                </a:solidFill>
              </a:rPr>
              <a:t>PORUCHY REZONANCE</a:t>
            </a:r>
          </a:p>
          <a:p>
            <a:pPr marL="0" indent="0">
              <a:buNone/>
            </a:pPr>
            <a:r>
              <a:rPr lang="cs-CZ" dirty="0"/>
              <a:t>Neprůchodnost dutiny nosohltanové – rýmy, zbytnělá nosní mandle, krční.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rgbClr val="7030A0"/>
                </a:solidFill>
              </a:rPr>
              <a:t>PORUCHY VÝSLOVNOSTI – ARTIKULACE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rgbClr val="7030A0"/>
                </a:solidFill>
              </a:rPr>
              <a:t>PORUCHY CELKOVÉHO MLUVNÍHO PROJEVU</a:t>
            </a:r>
          </a:p>
          <a:p>
            <a:pPr marL="0" indent="0">
              <a:buNone/>
            </a:pPr>
            <a:r>
              <a:rPr lang="cs-CZ" dirty="0"/>
              <a:t>Agramatismy, nesprávný přízvuk, monotónní hlas.</a:t>
            </a:r>
          </a:p>
        </p:txBody>
      </p:sp>
    </p:spTree>
    <p:extLst>
      <p:ext uri="{BB962C8B-B14F-4D97-AF65-F5344CB8AC3E}">
        <p14:creationId xmlns:p14="http://schemas.microsoft.com/office/powerpoint/2010/main" val="629475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EB2ABC-83D7-DB66-C5D3-493402FBD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DRUHY VÝVOJE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0FB95-6B36-7491-FCB4-0FEDCE3AB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VÝVOJ OMEZENÝ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VÝVOJ OPOŽDĚNÝ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VÝVOJ PŘERUŠENÝ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469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0F9426-F754-0FDE-DE8E-A83EB540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PORUCHY VÝVOJE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A4AC2C-C3EB-5040-574F-E7BBC3FF6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1. DYSLÁLIE</a:t>
            </a:r>
          </a:p>
          <a:p>
            <a:r>
              <a:rPr lang="cs-CZ" dirty="0"/>
              <a:t>2. OPOŽDĚNÝ VÝVOJ ŘEČI</a:t>
            </a:r>
          </a:p>
          <a:p>
            <a:r>
              <a:rPr lang="cs-CZ" dirty="0"/>
              <a:t>3. VÝVOJOVÁ DYSFÁZIE</a:t>
            </a:r>
          </a:p>
          <a:p>
            <a:r>
              <a:rPr lang="cs-CZ" dirty="0"/>
              <a:t>4. MUTISMUS</a:t>
            </a:r>
          </a:p>
          <a:p>
            <a:r>
              <a:rPr lang="cs-CZ" dirty="0"/>
              <a:t>5. HUHŇAVOST</a:t>
            </a:r>
          </a:p>
          <a:p>
            <a:r>
              <a:rPr lang="cs-CZ" dirty="0"/>
              <a:t>6. ROZŠTĚPY</a:t>
            </a:r>
          </a:p>
          <a:p>
            <a:r>
              <a:rPr lang="cs-CZ" dirty="0"/>
              <a:t>7. BALBUTIES – KOKTAVOST</a:t>
            </a:r>
          </a:p>
          <a:p>
            <a:r>
              <a:rPr lang="cs-CZ" dirty="0"/>
              <a:t>8. BREPTAVOST</a:t>
            </a:r>
          </a:p>
          <a:p>
            <a:r>
              <a:rPr lang="cs-CZ" dirty="0"/>
              <a:t>9. DYSARTRIE</a:t>
            </a:r>
          </a:p>
          <a:p>
            <a:r>
              <a:rPr lang="cs-CZ" dirty="0"/>
              <a:t>10. AFÁZIE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32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53E10E-058E-15E7-8E80-046C3E8C8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VLIV LATERALITY NA VÝVOJ ŘEČI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30039E-4F36-2898-189B-6FDE03B6B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LATUS = BOK NEBO STRANA </a:t>
            </a:r>
          </a:p>
          <a:p>
            <a:pPr marL="0" indent="0">
              <a:buNone/>
            </a:pPr>
            <a:r>
              <a:rPr lang="cs-CZ" dirty="0"/>
              <a:t>POHYBY ČLOVĚKA JSOU ŘÍZENY Z OBOU POLOVIN MOZKU – ZKŘÍŽENÁ DRÁHA (z pravé poloviny mozku jsou  řízeny převážně pohyby levé poloviny těla a opačně levá polovina mozku řídí převážně pohyby pravé poloviny těla)</a:t>
            </a:r>
          </a:p>
          <a:p>
            <a:pPr marL="0" indent="0">
              <a:buNone/>
            </a:pPr>
            <a:r>
              <a:rPr lang="cs-CZ" dirty="0"/>
              <a:t>Mluvní projevy jsou řízeny jen z jedné poloviny mozku tzv. polovina vedoucí.</a:t>
            </a:r>
          </a:p>
          <a:p>
            <a:pPr marL="0" indent="0">
              <a:buNone/>
            </a:pPr>
            <a:r>
              <a:rPr lang="cs-CZ" dirty="0"/>
              <a:t>U ČLOVĚKA SE LATERALITA PROJEVUJE V DOVEDNOSTRI RUKY A ŘEČI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PRAVOSTRANNÁ LATERALITA – řízena pravou polovinou mozku</a:t>
            </a:r>
          </a:p>
          <a:p>
            <a:pPr>
              <a:buFontTx/>
              <a:buChar char="-"/>
            </a:pPr>
            <a:r>
              <a:rPr lang="cs-CZ" dirty="0"/>
              <a:t>LEVOSTRANNÁ LATERALITA – řízena levou polovinou mozku</a:t>
            </a:r>
          </a:p>
          <a:p>
            <a:pPr marL="0" indent="0">
              <a:buNone/>
            </a:pPr>
            <a:r>
              <a:rPr lang="cs-CZ" dirty="0"/>
              <a:t>NEPŘECVIČOVAT!!!!!!!!!</a:t>
            </a:r>
          </a:p>
          <a:p>
            <a:pPr marL="0" indent="0">
              <a:buNone/>
            </a:pPr>
            <a:r>
              <a:rPr lang="cs-CZ" dirty="0"/>
              <a:t>NENUTIT POUŽÍVAT OPAČNOU RUKU!!!!!</a:t>
            </a:r>
          </a:p>
        </p:txBody>
      </p:sp>
    </p:spTree>
    <p:extLst>
      <p:ext uri="{BB962C8B-B14F-4D97-AF65-F5344CB8AC3E}">
        <p14:creationId xmlns:p14="http://schemas.microsoft.com/office/powerpoint/2010/main" val="2937733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589</TotalTime>
  <Words>1058</Words>
  <Application>Microsoft Office PowerPoint</Application>
  <PresentationFormat>Širokoúhlá obrazovka</PresentationFormat>
  <Paragraphs>175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Century Gothic</vt:lpstr>
      <vt:lpstr>Wingdings</vt:lpstr>
      <vt:lpstr>Wingdings 3</vt:lpstr>
      <vt:lpstr>Ion Boardroom</vt:lpstr>
      <vt:lpstr>VÝVOJ ŘEČI  </vt:lpstr>
      <vt:lpstr>PODMÍNKY VÝVOJE ŘEČI</vt:lpstr>
      <vt:lpstr>CO JE DŮLEŽITÉ?</vt:lpstr>
      <vt:lpstr>OBDOBÍ VÝVOJE ŘEČI</vt:lpstr>
      <vt:lpstr>ROZVOJ SLOVNÍ ZÁSOBY podle Rubinštejna</vt:lpstr>
      <vt:lpstr>PORUCHY VÝVOJE ŘEČI</vt:lpstr>
      <vt:lpstr>DRUHY VÝVOJE</vt:lpstr>
      <vt:lpstr>PORUCHY VÝVOJE ŘEČI</vt:lpstr>
      <vt:lpstr>VLIV LATERALITY NA VÝVOJ ŘEČI</vt:lpstr>
      <vt:lpstr>ZKOUŠKA LATERALITY</vt:lpstr>
      <vt:lpstr>Pokračování zkoušky laterality</vt:lpstr>
      <vt:lpstr>VYHODNOCENÍ TESTU</vt:lpstr>
      <vt:lpstr>METERIÁL K ZJIŠŤOVÁNÍ VÝSLOVNOSTI</vt:lpstr>
      <vt:lpstr>CVIČENÍ JEMNÉ MOTORIKY</vt:lpstr>
      <vt:lpstr>CVIČENÍ HRUBÉ MOTORIKY</vt:lpstr>
      <vt:lpstr>ARTIKULAČNÍ CVIČENÍ</vt:lpstr>
      <vt:lpstr>HRY PRO ROZVOJ SLOVNÍ ZÁSOBY, MYŠLENÍ</vt:lpstr>
      <vt:lpstr>Hry na přemýšlení</vt:lpstr>
      <vt:lpstr>pokračování</vt:lpstr>
      <vt:lpstr>LITERATURA  VHODNÁ  PRO ROZVOJ ŘEČI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ŘEČI</dc:title>
  <dc:creator>admin</dc:creator>
  <cp:lastModifiedBy>admin</cp:lastModifiedBy>
  <cp:revision>8</cp:revision>
  <dcterms:created xsi:type="dcterms:W3CDTF">2024-05-15T14:39:41Z</dcterms:created>
  <dcterms:modified xsi:type="dcterms:W3CDTF">2025-03-08T14:43:18Z</dcterms:modified>
</cp:coreProperties>
</file>