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303" r:id="rId3"/>
    <p:sldId id="279" r:id="rId4"/>
    <p:sldId id="256" r:id="rId5"/>
    <p:sldId id="268" r:id="rId6"/>
    <p:sldId id="332" r:id="rId7"/>
    <p:sldId id="351" r:id="rId8"/>
    <p:sldId id="355" r:id="rId9"/>
    <p:sldId id="335" r:id="rId10"/>
    <p:sldId id="347" r:id="rId11"/>
    <p:sldId id="334" r:id="rId12"/>
    <p:sldId id="356" r:id="rId13"/>
    <p:sldId id="339" r:id="rId14"/>
    <p:sldId id="340" r:id="rId15"/>
    <p:sldId id="337" r:id="rId16"/>
    <p:sldId id="350" r:id="rId17"/>
    <p:sldId id="338" r:id="rId18"/>
    <p:sldId id="354" r:id="rId19"/>
    <p:sldId id="352" r:id="rId20"/>
    <p:sldId id="336" r:id="rId21"/>
    <p:sldId id="331" r:id="rId22"/>
    <p:sldId id="342" r:id="rId23"/>
    <p:sldId id="333" r:id="rId24"/>
    <p:sldId id="330" r:id="rId25"/>
    <p:sldId id="357" r:id="rId26"/>
    <p:sldId id="341" r:id="rId27"/>
    <p:sldId id="344" r:id="rId28"/>
    <p:sldId id="343" r:id="rId29"/>
    <p:sldId id="348" r:id="rId30"/>
    <p:sldId id="291" r:id="rId31"/>
    <p:sldId id="345" r:id="rId32"/>
    <p:sldId id="325" r:id="rId33"/>
    <p:sldId id="266" r:id="rId34"/>
    <p:sldId id="346" r:id="rId35"/>
    <p:sldId id="353" r:id="rId36"/>
    <p:sldId id="349" r:id="rId37"/>
    <p:sldId id="302" r:id="rId38"/>
    <p:sldId id="299" r:id="rId3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22" autoAdjust="0"/>
    <p:restoredTop sz="94660"/>
  </p:normalViewPr>
  <p:slideViewPr>
    <p:cSldViewPr snapToGrid="0">
      <p:cViewPr varScale="1">
        <p:scale>
          <a:sx n="65" d="100"/>
          <a:sy n="65" d="100"/>
        </p:scale>
        <p:origin x="1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51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65E3F-86FD-492C-9FF1-6DFFA044C19A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B5667-B039-4392-9F4E-F974E297CF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699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cs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ki.com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uite.smarttech-prod.com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smartlumio.cz/" TargetMode="Externa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ml.at/Resources/ICT/tabid/5865/Default.aspx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https://digitalcompetences.edublogs.org/useful-links/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8923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character.ai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0498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https://talkpal.ai/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093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9A772-9998-56D9-E60B-71048DDF3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A24B033-0D41-2C99-D506-15576C4EF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695B5EB-E1AF-302C-1B17-DE86AA39EA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https://this-person-does-not-exist.com/en</a:t>
            </a:r>
          </a:p>
          <a:p>
            <a:r>
              <a:rPr lang="cs-CZ" dirty="0"/>
              <a:t>https://cleanup.pictures/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https://character.ai/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FC64FF3-EA88-0FCE-9B64-111639E384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4007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https://www.canva.com/magic/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121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https://www.futurepedia.io/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7811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https://classroomscreen.com/</a:t>
            </a:r>
          </a:p>
          <a:p>
            <a:r>
              <a:rPr lang="cs-CZ" dirty="0"/>
              <a:t>https://www.toolbee.app/?lang=CZ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838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09527-838F-68AD-E250-A92A74BD0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1FB26E9-FE55-3A67-175E-19A1E764B7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BD60421-C9E3-B706-1DE5-66AF8A801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https://www.answergarden.ch/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572C6C3-3D8D-BA36-EC72-029FC9C2A3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252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446F9-A5F1-7B70-30F8-C469BF972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36C1DBE-DF53-94CC-57F4-A0AFAAA2D7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E2D8C9B-16FA-67DE-27BB-75BBB20EAF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https://whiteboard.fi/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7FD8102-11A4-5754-A08E-0E8F92A61C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0298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https://www.ecml.at/Resources/ICT/tabid/5865/InventoryID/269/language/en-GB/Default.aspx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382EB-6140-4D28-8A79-EE07B92B010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110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DD5E9-B08F-497A-8B21-93058F3A0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AEAE759-5805-7A7D-EB16-C1D1369F6B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ED03883-81BE-B75A-F4D1-2FC066B3B0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https://gamma.app/cs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F25CD41-DF64-30CA-B04F-DB837232C8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382EB-6140-4D28-8A79-EE07B92B010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432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https://prohlednout.rvp.cz/zakladni-vzdelavani/klicove-kompetence/kdi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259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https://app.pictory.ai/v2/home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9530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3E9EB-4E66-400A-4940-1BD5E7F06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3869B4-5BAD-9E98-D471-8CAA692EDE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F732C3-6432-B186-37AE-395AF9E549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https://digitalizace.rvp.cz/files/evropsky-ramec-digitalnich-kompetenci-pedagogu-digcompedu.pdf</a:t>
            </a:r>
          </a:p>
          <a:p>
            <a:r>
              <a:rPr lang="cs-CZ" dirty="0"/>
              <a:t>https://ucitel21.rvp.cz/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95CE8-F4C5-ACC6-EEFB-E7956637A5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68939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https://www.voki.com/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1647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https://www.pixton.com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46779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https://learningapps.org/display?v=p58fz1rwt23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76037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https://quickdraw.withgoogle.com/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1825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https://suite.smarttech-prod.com/</a:t>
            </a:r>
            <a:endParaRPr lang="cs-CZ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https://smartlumio.cz/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6870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https://www.ecml.at/Resources/ICT/tabid/5865/Default.aspx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38785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https://www.multibuzz.app/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1050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https://get.plickers.com/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4308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https://help.plickers.com/hc/en-us/articles/360008948034-Get-Plickers-Cards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3372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twee.com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243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https://sciobot.cz/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446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https://www.briskteaching.com/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450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0CE2E-9442-1991-5119-FD5F46403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F62712E-F2A5-D0DE-279E-CFB105AED5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5572FEC-90EC-2593-704B-3CD7274E9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https://notebooklm.google/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B61B57A-FA53-6066-2699-EFF8029335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1320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128E1-7347-6A44-9469-7EF64CCAE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5592F19-D314-3AF8-02A0-83067B8C0C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7B30384-7FC4-3223-F0B0-8AFBC1BFFC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https://suno.com/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06DD144-A607-2782-0E9F-59226D9B0E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B5667-B039-4392-9F4E-F974E297CF8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3125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32B9-7DFE-D8F3-6124-36EDAE60DE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AC8B1E-0AF9-45E3-7E87-C2C6ED8D7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DAC98-4CDA-C362-49B2-77576653F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727E-6447-469B-98DD-973A5640B957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69A16-555F-BE87-947B-80F6A48B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25E3F-EED0-9B4E-EEE7-64A13EABD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29EB-088D-47B9-A2A5-A115147D6F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906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F0B08-EE08-6EFE-70BD-4335E38F8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D88384-9DFF-F994-48BD-4F13AA8D4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6C29D-C5B9-E02D-E4EE-01F331F2F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727E-6447-469B-98DD-973A5640B957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0C43A-81EB-EEFB-E266-B18D29C57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AF71F-B70F-A094-435A-2C7C48E81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29EB-088D-47B9-A2A5-A115147D6F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938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F4CC0B-2FD4-96F8-9172-9826C7ED0C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BAC669-F14D-1E4C-B6B9-85E76CE7B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C5F02-DB85-C1B1-ADBA-E8167FBF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727E-6447-469B-98DD-973A5640B957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2E5CB-9A2C-6AF6-DAED-352F42A03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2380E-44C1-E040-54CC-9FB6E46ED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29EB-088D-47B9-A2A5-A115147D6F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1121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E3F536-23E1-297A-0F3F-6A8C03B52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DF9C6A4-CA28-31C8-0B94-555B7CA198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3EB068-89F8-ACAD-4483-28D0D2A78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3DC5-1912-4232-9D9C-7EFCD44BDEE4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98B209-1305-3633-8013-DA980ADE1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A0F7FA-2DCD-717A-B1CC-441F03530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77D-61A1-4A5E-B468-E0EF43DFA2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761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556109-44DB-4625-A01D-DCBF65ACE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52757E-4621-A375-2763-42F9C01CC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EA6D26-E0BE-4B29-6AD1-E72A8D45A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3DC5-1912-4232-9D9C-7EFCD44BDEE4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A6C954-9C24-1C96-004D-9CADBAE93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86D637-A685-FA83-1473-88E9872F5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77D-61A1-4A5E-B468-E0EF43DFA2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3923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BA7EBF-FF92-90F6-175D-55F386A6C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204793-FD8A-5E1A-B44C-69F1BA9FD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672A100-4E65-0020-2FF0-CF9712D3A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3DC5-1912-4232-9D9C-7EFCD44BDEE4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4F897A-2B36-82A5-45A2-10B64F8FF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ECCD1E-9E0E-14AF-5A2B-979B149BA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77D-61A1-4A5E-B468-E0EF43DFA2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4048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2208D8-640B-8983-0203-76E88B342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E2DFEC-B5E2-90B9-E9BA-9299E2C277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78C9CC5-36D6-AC87-F0F4-583C6AD8D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ABE8EAB-958C-7893-1CB6-293DCCF53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3DC5-1912-4232-9D9C-7EFCD44BDEE4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23396E3-56D9-227E-BDAE-746B45800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9BF311-5645-BFC8-6BEC-2C2096F6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77D-61A1-4A5E-B468-E0EF43DFA2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71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89AA0A-BD94-E637-3C3F-2030807D8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655ED62-281F-FF42-E09A-9EA239521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2FA2591-CD78-0F9F-E9EF-40B698E59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1E2F6DE-D5A1-C7A4-9035-3967BCC68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9AC5250-03B2-F439-B991-78A152D438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C3ED210-6477-EEF9-CE41-D32D3642C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3DC5-1912-4232-9D9C-7EFCD44BDEE4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B4EC4C1-7297-C74B-E0E5-36E780158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000D995-5A79-9F0A-DA2B-9E7757564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77D-61A1-4A5E-B468-E0EF43DFA2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6003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C3FBDB-4A2C-2015-9F0E-8FEC6D9E6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38C3CD6-54CD-A48B-A3B7-0B0CD6C06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3DC5-1912-4232-9D9C-7EFCD44BDEE4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63EFBD3-15A7-6583-F67C-9C197965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7CF1ACB-92DC-B0D5-C737-1BB6DB193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77D-61A1-4A5E-B468-E0EF43DFA2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298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716EB83-5169-E9A6-95BC-2B45CFDA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3DC5-1912-4232-9D9C-7EFCD44BDEE4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C2F92F0-7522-F646-C3ED-EDFE04EE1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44DBF2C-F0E3-1DB9-CF12-F3765395A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77D-61A1-4A5E-B468-E0EF43DFA2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9514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F20B11-032B-D1E8-F231-0A14D8B97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F74984-A7A5-335A-FF85-2BA2B1C85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300D4A8-8822-CFF5-E4B4-7829A3D81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D13FF9B-3D4A-2127-FDB4-25C53F391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3DC5-1912-4232-9D9C-7EFCD44BDEE4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D212D03-FB75-83E0-DFEC-A4CA039CA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E49933-0A36-BEBE-E70D-008DE1E1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77D-61A1-4A5E-B468-E0EF43DFA2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975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E091E-E994-13BC-4ED7-E91D37470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936A3-13F5-3BC2-04B1-CF441B0AD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72-C3DA-3F27-9A31-8255E990F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727E-6447-469B-98DD-973A5640B957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3B60A-AF3D-E59D-6BC1-8484AE7E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730AC-F952-C9E6-F833-1D8874F95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29EB-088D-47B9-A2A5-A115147D6F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9564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BBBDC5-8AAD-0747-FCEA-E7ADFD396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EE2129A-1FD6-5F71-1D1B-4FC783C324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8092B82-0B38-BF4C-EB54-1858D74F2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47C27CA-CE90-9E73-2693-235872EEB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3DC5-1912-4232-9D9C-7EFCD44BDEE4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AF99E5-2D10-53A1-0304-308D5E2A3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41779D7-5D5B-E390-17FE-DA4B7B436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77D-61A1-4A5E-B468-E0EF43DFA2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432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60DC13-4406-D246-D701-214F903B3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4B56E2C-6B6D-0235-5EC6-AE6EE2DB49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932636-B365-E85B-D6D4-A6CDB49DA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3DC5-1912-4232-9D9C-7EFCD44BDEE4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299197-A754-BC9C-94AB-6F22EE90B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BBA261-3572-00BE-2F5E-A2A7DEC2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77D-61A1-4A5E-B468-E0EF43DFA2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1411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FA169A0-F636-0C14-89D4-D5C1C47317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43754DF-F96D-229E-924E-28B7BD913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EA6BBD-C285-7A1B-59A3-C829B6FB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3DC5-1912-4232-9D9C-7EFCD44BDEE4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EC46F4-163D-E517-3764-116619AB0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CEECC4-7CEB-AD7C-CCAA-70BFC656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77D-61A1-4A5E-B468-E0EF43DFA2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1050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4DCDC-DF56-0526-3693-F10A667E7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70C05-7EBC-479F-2804-69FA746C1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01558-8CB6-49B9-4D74-A2B807147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727E-6447-469B-98DD-973A5640B957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29688-8BA4-1140-2DCE-FAD01542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83B43-4AB9-06A6-3B5B-508F9B57E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29EB-088D-47B9-A2A5-A115147D6F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526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3A144-31E3-F001-CC98-574461C0A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2352E-B09E-45A0-69E3-E494DDCDB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54C1E0-1001-8EA0-59C4-D35FE414E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47683-026F-3953-7FD2-2285527FA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727E-6447-469B-98DD-973A5640B957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E22245-7352-A399-9A4B-84B7867AE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72303-5F92-AD46-808D-C42B7DE9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29EB-088D-47B9-A2A5-A115147D6F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086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8DD6C-2F3C-C85B-E377-95B4A7B15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BAE9D-8589-6596-6DAD-808E68196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8C4CF-FD39-1966-56C0-7E6E1B730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75D8C5-45D5-882D-B6EE-A6CE0E280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478F15-43CF-E7EE-F0D1-8D45B02CD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431305-8865-05E7-C4D7-8CC5AA279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727E-6447-469B-98DD-973A5640B957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3D48AA-C9E8-71E8-E331-6061F013E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E7881D-990F-1F1D-B6D1-9774220D8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29EB-088D-47B9-A2A5-A115147D6F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014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02884-EECD-252F-463A-00189CFDD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A097A6-C302-87F8-12BD-B90667BA4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727E-6447-469B-98DD-973A5640B957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5DF4A-3965-E034-2C5F-F2E938075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AC7D5-7DC8-D200-EF2F-E142ABE06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29EB-088D-47B9-A2A5-A115147D6F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8467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1BDC1F-C1D6-302F-60A3-6A1279C84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727E-6447-469B-98DD-973A5640B957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9888C-452A-18DD-78B6-DED086A4E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61ECB-2427-4234-717C-31D7B9D5B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29EB-088D-47B9-A2A5-A115147D6F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3293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F361D-D498-E668-381E-B2FBA4835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2E12A-BD23-C16E-D6F4-4A19C57D7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58020-A68F-4573-6052-7A261A05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5DBB-45CD-8323-2978-F67F80553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727E-6447-469B-98DD-973A5640B957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E4825-1D26-FD60-E6B6-0446CD358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E977A-4591-5FB6-5FE7-3CF57C14B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29EB-088D-47B9-A2A5-A115147D6F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5339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04977-9970-158D-14C0-EC657AB8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C07406-A789-0F5D-1806-DF2CEE9D1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0F732F-CC0C-9C58-8678-68931108C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04E01-33B9-BF4F-5262-3F7D6A6FB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727E-6447-469B-98DD-973A5640B957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1BAB66-3DE9-ADD6-642E-B021E704B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D2B31-585F-0C03-F8F4-F2B6CE30E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29EB-088D-47B9-A2A5-A115147D6F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9421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E05501-5354-594D-18CF-055CC7A3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0790F-3FBC-49F3-A6B7-65C9835E6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5D31C-BEC3-0F36-3B70-067C48A1F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6727E-6447-469B-98DD-973A5640B957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72D19-6628-3E06-4EAF-4C73B0CA0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6C771-E998-585F-3782-A6E0D469B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129EB-088D-47B9-A2A5-A115147D6F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989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9B1E973-48B1-55B8-7472-CBB0168B3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D5BE152-F5C5-9DFF-47F1-A1DECC216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DB4276-6C1D-F08C-E914-CE9F9BFED5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623DC5-1912-4232-9D9C-7EFCD44BDEE4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ED7EFE-CF3C-9851-445C-6FBBCC758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2DBB6E-E849-C586-0A40-18278C10F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33277D-61A1-4A5E-B468-E0EF43DFA2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50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hyperlink" Target="https://en.wikipedia.org/wiki/British_Museum" TargetMode="Externa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his-person-does-not-exist.com/en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eanup.picture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canva.com/magic/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turepedia.io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kurikulum.aidetem.cz/" TargetMode="External"/><Relationship Id="rId2" Type="http://schemas.openxmlformats.org/officeDocument/2006/relationships/hyperlink" Target="https://aidetem.cz/obecny-uvod-do-umele-inteligence/proc-vest-nase-deti-k-poznavani-umele-inteligenc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lexova@zs-ostrcil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roomscreen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oolbee.app/?lang=CZ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swergarden.ch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hiteboard.fi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narakeet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izace.rvp.cz/files/evropsky-ramec-digitalnich-kompetenci-pedagogu-digcompedu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citel21.rvp.cz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ki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quickdraw.withgoogle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kribbl.io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yfactile.com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uite.smarttech-prod.com/" TargetMode="External"/><Relationship Id="rId5" Type="http://schemas.openxmlformats.org/officeDocument/2006/relationships/hyperlink" Target="https://www.educaplay.com/" TargetMode="External"/><Relationship Id="rId4" Type="http://schemas.openxmlformats.org/officeDocument/2006/relationships/hyperlink" Target="https://jeopardylabs.com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ml.at/Resources/ICT/tabid/5865/Default.aspx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ltibuzz.app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hlednout.rvp.cz/zakladni-vzdelavani/klicove-kompetence/kd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387F4-11F7-8256-76E6-326F95383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2" y="404638"/>
            <a:ext cx="7193281" cy="1554423"/>
          </a:xfrm>
        </p:spPr>
        <p:txBody>
          <a:bodyPr anchor="b">
            <a:normAutofit/>
          </a:bodyPr>
          <a:lstStyle/>
          <a:p>
            <a:r>
              <a:rPr lang="cs-CZ" b="1" dirty="0"/>
              <a:t>DIGITÁLNÍ KOMPETENCE </a:t>
            </a:r>
            <a:br>
              <a:rPr lang="cs-CZ" b="1" dirty="0"/>
            </a:br>
            <a:r>
              <a:rPr lang="cs-CZ" b="1" dirty="0"/>
              <a:t>A APLIKACE (V CIZÍCH JAZYCÍCH)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6C1B6-1CA2-03C2-0532-530B34DB1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3918122"/>
            <a:ext cx="4243589" cy="14064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4800" dirty="0"/>
              <a:t>FRÝDEK-MÍSTEK</a:t>
            </a:r>
          </a:p>
          <a:p>
            <a:pPr marL="0" indent="0" algn="ctr">
              <a:buNone/>
            </a:pPr>
            <a:r>
              <a:rPr lang="cs-CZ" sz="4800" dirty="0"/>
              <a:t>5.5.2025</a:t>
            </a:r>
          </a:p>
        </p:txBody>
      </p:sp>
      <p:pic>
        <p:nvPicPr>
          <p:cNvPr id="4" name="Picture 3" descr="A cartoon of a child using a computer with a cat on her shoulder&#10;&#10;Description automatically generated">
            <a:extLst>
              <a:ext uri="{FF2B5EF4-FFF2-40B4-BE49-F238E27FC236}">
                <a16:creationId xmlns:a16="http://schemas.microsoft.com/office/drawing/2014/main" id="{106EF6AE-05DA-CFF6-CD81-319DEADD98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r="22661" b="-1"/>
          <a:stretch/>
        </p:blipFill>
        <p:spPr>
          <a:xfrm>
            <a:off x="7406535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6760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839C49D-1B2C-6D5D-E5EA-B6FECF2FF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76" y="1610814"/>
            <a:ext cx="11469701" cy="431542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8BE05A97-AD9D-6AD5-C233-DB806B1E8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14483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AI TOOLS</a:t>
            </a:r>
          </a:p>
        </p:txBody>
      </p:sp>
    </p:spTree>
    <p:extLst>
      <p:ext uri="{BB962C8B-B14F-4D97-AF65-F5344CB8AC3E}">
        <p14:creationId xmlns:p14="http://schemas.microsoft.com/office/powerpoint/2010/main" val="1211374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B79002-6FDD-F450-8762-C5872411B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Na dvě kliknutí…</a:t>
            </a:r>
          </a:p>
        </p:txBody>
      </p:sp>
      <p:pic>
        <p:nvPicPr>
          <p:cNvPr id="5" name="Museum Mysteries_ Exploring the British Museum">
            <a:hlinkClick r:id="" action="ppaction://media"/>
            <a:extLst>
              <a:ext uri="{FF2B5EF4-FFF2-40B4-BE49-F238E27FC236}">
                <a16:creationId xmlns:a16="http://schemas.microsoft.com/office/drawing/2014/main" id="{1D387F0E-750B-13A9-3F29-835D78FD802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3722" y="4433156"/>
            <a:ext cx="1784555" cy="1784555"/>
          </a:xfrm>
          <a:solidFill>
            <a:srgbClr val="FFC000"/>
          </a:solidFill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22BE342-9816-87E3-7735-08CF92308D39}"/>
              </a:ext>
            </a:extLst>
          </p:cNvPr>
          <p:cNvSpPr txBox="1"/>
          <p:nvPr/>
        </p:nvSpPr>
        <p:spPr>
          <a:xfrm>
            <a:off x="1307691" y="2707979"/>
            <a:ext cx="10722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hlinkClick r:id="rId5"/>
              </a:rPr>
              <a:t>https://en.wikipedia.org/wiki/British_Museum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82694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C2AB7-3A23-4845-0E9F-0C96DD894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83FE32-4D6A-993E-9768-EFA3DBFF4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14483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AI TOOLS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D6E10F6-A5D8-E6FB-20DA-91CD7D99D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10" y="1911914"/>
            <a:ext cx="10917389" cy="43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1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1E400-58F5-2FEF-787C-11B1CF534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60EDC3-4BBD-2CDE-353E-B27B74FFE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151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AI TOOLS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B2AA7B6-3404-6B25-BA7E-749CF56A6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6443"/>
            <a:ext cx="12192000" cy="475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78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C81BE7-C7B0-B8D4-1294-B40135CF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138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AI TOOLS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FA9499A-DBAD-FAE0-C029-A02E4B8EE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774" y="1743133"/>
            <a:ext cx="11114452" cy="4867729"/>
          </a:xfrm>
        </p:spPr>
      </p:pic>
    </p:spTree>
    <p:extLst>
      <p:ext uri="{BB962C8B-B14F-4D97-AF65-F5344CB8AC3E}">
        <p14:creationId xmlns:p14="http://schemas.microsoft.com/office/powerpoint/2010/main" val="3675816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281662E-2C2D-8755-C0B9-FFFBA354E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193" y="1325563"/>
            <a:ext cx="9362292" cy="59351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CFD29E1-2B90-2967-7DD1-310AC3D36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AI TOOLS</a:t>
            </a:r>
          </a:p>
        </p:txBody>
      </p:sp>
    </p:spTree>
    <p:extLst>
      <p:ext uri="{BB962C8B-B14F-4D97-AF65-F5344CB8AC3E}">
        <p14:creationId xmlns:p14="http://schemas.microsoft.com/office/powerpoint/2010/main" val="63798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80A84-FFCD-AF5D-2CB0-F90C79E68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81E6FC-7310-054C-2E25-64BB6CBFD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AI TOOLS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4781AD5-F4EE-439C-CAAF-7C1823DCC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6000" dirty="0">
                <a:hlinkClick r:id="rId3"/>
              </a:rPr>
              <a:t>FACE GENERATORS</a:t>
            </a:r>
            <a:endParaRPr lang="cs-CZ" sz="6000" dirty="0"/>
          </a:p>
          <a:p>
            <a:pPr marL="0" indent="0">
              <a:buNone/>
            </a:pPr>
            <a:endParaRPr lang="cs-CZ" sz="6000" dirty="0"/>
          </a:p>
          <a:p>
            <a:pPr marL="0" indent="0">
              <a:buNone/>
            </a:pPr>
            <a:r>
              <a:rPr lang="cs-CZ" sz="6000" dirty="0">
                <a:hlinkClick r:id="rId4"/>
              </a:rPr>
              <a:t>CLEANUP.PICTURES</a:t>
            </a:r>
            <a:endParaRPr lang="cs-CZ" sz="6000" dirty="0"/>
          </a:p>
          <a:p>
            <a:pPr marL="0" indent="0">
              <a:buNone/>
            </a:pPr>
            <a:endParaRPr lang="cs-CZ" sz="60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3793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Red Modern Food Menu (Flyer)">
            <a:hlinkClick r:id="" action="ppaction://media"/>
            <a:extLst>
              <a:ext uri="{FF2B5EF4-FFF2-40B4-BE49-F238E27FC236}">
                <a16:creationId xmlns:a16="http://schemas.microsoft.com/office/drawing/2014/main" id="{B900A7B5-F873-C4C3-C578-BF5A1EA130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24" y="511293"/>
            <a:ext cx="3994297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B749E1-F1A0-6679-FF9B-ADD8302A7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r>
              <a:rPr lang="cs-CZ">
                <a:hlinkClick r:id="rId6"/>
              </a:rPr>
              <a:t>MAGICKÁ CANVA</a:t>
            </a:r>
            <a:endParaRPr lang="cs-CZ"/>
          </a:p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06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CAF8C3-A7B8-E7D1-5565-DEA48A605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KATALOG AI NÁSTROJŮ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5AB97D-1F2E-5927-5FDA-DE8AEB979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>
              <a:hlinkClick r:id="rId3"/>
            </a:endParaRPr>
          </a:p>
          <a:p>
            <a:pPr marL="0" indent="0">
              <a:buNone/>
            </a:pPr>
            <a:endParaRPr lang="cs-CZ" dirty="0">
              <a:hlinkClick r:id="rId3"/>
            </a:endParaRPr>
          </a:p>
          <a:p>
            <a:pPr marL="0" indent="0" algn="ctr">
              <a:buNone/>
            </a:pPr>
            <a:r>
              <a:rPr lang="cs-CZ" sz="6600" dirty="0">
                <a:hlinkClick r:id="rId3"/>
              </a:rPr>
              <a:t>FUTUREPEDIA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3313094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533C94-EE5E-77A0-983E-55E90D90E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961" y="209398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6600" dirty="0">
                <a:hlinkClick r:id="rId2"/>
              </a:rPr>
              <a:t>AI DĚTEM</a:t>
            </a:r>
            <a:endParaRPr lang="cs-CZ" sz="6600" dirty="0"/>
          </a:p>
          <a:p>
            <a:pPr marL="0" indent="0">
              <a:buNone/>
            </a:pPr>
            <a:endParaRPr lang="cs-CZ" sz="6600" dirty="0"/>
          </a:p>
          <a:p>
            <a:pPr marL="0" indent="0">
              <a:buNone/>
            </a:pPr>
            <a:r>
              <a:rPr lang="cs-CZ" sz="6600" dirty="0">
                <a:hlinkClick r:id="rId3"/>
              </a:rPr>
              <a:t>KURIKULUM UMĚLÉ INTELIGENCE</a:t>
            </a:r>
            <a:endParaRPr lang="cs-CZ" sz="66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D2F56F5-CAB4-101E-92AE-61530875DC91}"/>
              </a:ext>
            </a:extLst>
          </p:cNvPr>
          <p:cNvSpPr txBox="1"/>
          <p:nvPr/>
        </p:nvSpPr>
        <p:spPr>
          <a:xfrm>
            <a:off x="3539611" y="412673"/>
            <a:ext cx="6238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Jen tak na okraj…</a:t>
            </a:r>
          </a:p>
        </p:txBody>
      </p:sp>
    </p:spTree>
    <p:extLst>
      <p:ext uri="{BB962C8B-B14F-4D97-AF65-F5344CB8AC3E}">
        <p14:creationId xmlns:p14="http://schemas.microsoft.com/office/powerpoint/2010/main" val="2519343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D187AB-F3D2-8DAD-383F-CA6268156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339" y="-234024"/>
            <a:ext cx="10225087" cy="1454727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Pokud vás zajímá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A552C4-EF11-EC6B-38D7-198BDDA77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6371" y="1109819"/>
            <a:ext cx="9725025" cy="1701292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/>
              <a:t>Petra Lexová, Ostrava</a:t>
            </a:r>
          </a:p>
          <a:p>
            <a:pPr marL="0" indent="0" algn="ctr">
              <a:buNone/>
            </a:pPr>
            <a:r>
              <a:rPr lang="cs-CZ" dirty="0" err="1">
                <a:hlinkClick r:id="rId3"/>
              </a:rPr>
              <a:t>lexova</a:t>
            </a:r>
            <a:r>
              <a:rPr lang="en-GB" dirty="0">
                <a:hlinkClick r:id="rId3"/>
              </a:rPr>
              <a:t>@</a:t>
            </a:r>
            <a:r>
              <a:rPr lang="cs-CZ" dirty="0">
                <a:hlinkClick r:id="rId3"/>
              </a:rPr>
              <a:t>zs-ostrcil.cz</a:t>
            </a:r>
            <a:endParaRPr lang="cs-CZ" dirty="0"/>
          </a:p>
          <a:p>
            <a:pPr marL="0" indent="0" algn="ctr">
              <a:buNone/>
            </a:pPr>
            <a:endParaRPr lang="cs-CZ" dirty="0"/>
          </a:p>
        </p:txBody>
      </p:sp>
      <p:pic>
        <p:nvPicPr>
          <p:cNvPr id="8" name="Content Placeholder 7" descr="A yellow building with trees and a red door&#10;&#10;Description automatically generated">
            <a:extLst>
              <a:ext uri="{FF2B5EF4-FFF2-40B4-BE49-F238E27FC236}">
                <a16:creationId xmlns:a16="http://schemas.microsoft.com/office/drawing/2014/main" id="{7D6D247A-52EB-3E32-A340-159BFB8455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268" y="2811111"/>
            <a:ext cx="9181233" cy="3807440"/>
          </a:xfrm>
        </p:spPr>
      </p:pic>
    </p:spTree>
    <p:extLst>
      <p:ext uri="{BB962C8B-B14F-4D97-AF65-F5344CB8AC3E}">
        <p14:creationId xmlns:p14="http://schemas.microsoft.com/office/powerpoint/2010/main" val="2606534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7A46FD-08DC-4C9A-0915-83A9C46D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935" y="247137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00B050"/>
                </a:solidFill>
              </a:rPr>
              <a:t>ORGANIZACE VÝUKY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4ADDEC-A722-7AF4-56F1-68C7D5095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6600" dirty="0">
                <a:hlinkClick r:id="rId3"/>
              </a:rPr>
              <a:t>CLASSROOM SCREEN</a:t>
            </a:r>
            <a:endParaRPr lang="cs-CZ" sz="6600" dirty="0"/>
          </a:p>
          <a:p>
            <a:pPr marL="0" indent="0">
              <a:buNone/>
            </a:pPr>
            <a:endParaRPr lang="cs-CZ" sz="6600" dirty="0">
              <a:hlinkClick r:id="rId4"/>
            </a:endParaRPr>
          </a:p>
          <a:p>
            <a:pPr marL="0" indent="0">
              <a:buNone/>
            </a:pPr>
            <a:r>
              <a:rPr lang="cs-CZ" sz="6600" dirty="0">
                <a:hlinkClick r:id="rId4"/>
              </a:rPr>
              <a:t>TOOLBEE</a:t>
            </a:r>
            <a:endParaRPr lang="cs-CZ" sz="6600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4140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E8F72-FA0D-675D-0EA9-0985E2621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63980D-4D52-E7B8-6746-93DD310AD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0376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00B050"/>
                </a:solidFill>
              </a:rPr>
              <a:t>ORGANIZACE VÝUKY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CCA663-6CC8-E857-5B6C-5352BDDAA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6600" dirty="0">
                <a:hlinkClick r:id="rId3"/>
              </a:rPr>
              <a:t>ANSWER GARDEN</a:t>
            </a:r>
            <a:endParaRPr lang="cs-CZ" sz="6600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1964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C5434-FCAB-EF68-C97B-DBDBBA55B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DDE8CE-18D2-0834-3862-E65ADE088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0376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00B050"/>
                </a:solidFill>
              </a:rPr>
              <a:t>ORGANIZACE VÝUKY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6E9076-BB94-2F06-F516-622F503A3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98DCD1D-0021-42EA-0AA0-C1209CACB8CA}"/>
              </a:ext>
            </a:extLst>
          </p:cNvPr>
          <p:cNvSpPr txBox="1"/>
          <p:nvPr/>
        </p:nvSpPr>
        <p:spPr>
          <a:xfrm>
            <a:off x="1177414" y="2505670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>
                <a:hlinkClick r:id="rId3"/>
              </a:rPr>
              <a:t>TAK TROCHU JINÉ MAZACÍ TABULKY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3495246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0BB95A5-157B-A1F4-1BF6-45F577E65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074" y="338590"/>
            <a:ext cx="4415852" cy="466963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26D8CF8-08C6-E9EC-A4BC-5448DA0FCEBB}"/>
              </a:ext>
            </a:extLst>
          </p:cNvPr>
          <p:cNvSpPr txBox="1"/>
          <p:nvPr/>
        </p:nvSpPr>
        <p:spPr>
          <a:xfrm>
            <a:off x="4446054" y="5411414"/>
            <a:ext cx="50586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 err="1">
                <a:hlinkClick r:id="rId4"/>
              </a:rPr>
              <a:t>Narakeet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3470713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y breakfast_video" descr="Obsah obrázku kreslené, klipart, Kreslený film, ilustrace&#10;&#10;Obsah vygenerovaný umělou inteligencí může být nesprávný.">
            <a:hlinkClick r:id="" action="ppaction://media"/>
            <a:extLst>
              <a:ext uri="{FF2B5EF4-FFF2-40B4-BE49-F238E27FC236}">
                <a16:creationId xmlns:a16="http://schemas.microsoft.com/office/drawing/2014/main" id="{C9F74E43-02DC-716C-7193-752CE594DC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7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0EED2-4F1F-85BA-E863-784CCB18E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753FD996-A835-E741-7FF3-DCEF5D8325C9}"/>
              </a:ext>
            </a:extLst>
          </p:cNvPr>
          <p:cNvSpPr txBox="1"/>
          <p:nvPr/>
        </p:nvSpPr>
        <p:spPr>
          <a:xfrm>
            <a:off x="4018351" y="5750004"/>
            <a:ext cx="50586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>
                <a:hlinkClick r:id="rId3"/>
              </a:rPr>
              <a:t>GAMMA</a:t>
            </a:r>
            <a:endParaRPr lang="cs-CZ" sz="6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0685528-BEE7-9246-E942-B13EEBBD4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6" y="57617"/>
            <a:ext cx="12022228" cy="535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21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EA08CE02-A725-2C17-EED5-CAA585F8E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84555" y="327491"/>
            <a:ext cx="8866739" cy="6203018"/>
          </a:xfrm>
        </p:spPr>
      </p:pic>
    </p:spTree>
    <p:extLst>
      <p:ext uri="{BB962C8B-B14F-4D97-AF65-F5344CB8AC3E}">
        <p14:creationId xmlns:p14="http://schemas.microsoft.com/office/powerpoint/2010/main" val="981776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BE3F6-6D3F-45C3-D074-0A7294094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C9255-5024-2EE4-2A25-A5C14B1D8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TROCHA TEORIE…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D9A350A-3C4B-71B0-5C7A-0DFC95849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>
              <a:hlinkClick r:id="rId3"/>
            </a:endParaRPr>
          </a:p>
          <a:p>
            <a:pPr marL="0" indent="0" algn="ctr">
              <a:buNone/>
            </a:pPr>
            <a:r>
              <a:rPr lang="cs-CZ" sz="4000" dirty="0">
                <a:hlinkClick r:id="rId3"/>
              </a:rPr>
              <a:t>EVROPSKÝ RÁMEC DIGITÁLNÍCH KOMPETENCÍ PEDAGOGŮ</a:t>
            </a:r>
            <a:endParaRPr lang="cs-CZ" sz="4000" dirty="0"/>
          </a:p>
          <a:p>
            <a:pPr marL="0" indent="0" algn="ctr">
              <a:buNone/>
            </a:pPr>
            <a:endParaRPr lang="cs-CZ" sz="4000" dirty="0"/>
          </a:p>
          <a:p>
            <a:pPr marL="0" indent="0" algn="ctr">
              <a:buNone/>
            </a:pPr>
            <a:r>
              <a:rPr lang="cs-CZ" sz="4000" dirty="0">
                <a:hlinkClick r:id="rId4"/>
              </a:rPr>
              <a:t>UČITEL21.RVP.CZ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117500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099FE-44BF-F642-A4FA-F26756DE8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32" y="3061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600" dirty="0"/>
              <a:t>SPEAKING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71758C-183A-D007-5EDE-FBC50FD30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6600" dirty="0">
              <a:hlinkClick r:id="rId3"/>
            </a:endParaRPr>
          </a:p>
          <a:p>
            <a:pPr marL="0" indent="0" algn="ctr">
              <a:buNone/>
            </a:pPr>
            <a:r>
              <a:rPr lang="cs-CZ" sz="6600" dirty="0">
                <a:hlinkClick r:id="rId3"/>
              </a:rPr>
              <a:t>VOKI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1193185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FFCDC-2C13-113C-37F9-CF75E257C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877" y="103327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WRITING…</a:t>
            </a:r>
          </a:p>
        </p:txBody>
      </p:sp>
      <p:pic>
        <p:nvPicPr>
          <p:cNvPr id="12" name="Content Placeholder 11" descr="A screenshot of a video game&#10;&#10;Description automatically generated">
            <a:extLst>
              <a:ext uri="{FF2B5EF4-FFF2-40B4-BE49-F238E27FC236}">
                <a16:creationId xmlns:a16="http://schemas.microsoft.com/office/drawing/2014/main" id="{D300A684-473D-7AA3-407D-9B0749FB60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70000"/>
                    </a14:imgEffect>
                    <a14:imgEffect>
                      <a14:brightnessContrast bright="-19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777" y="1258233"/>
            <a:ext cx="6426446" cy="5599767"/>
          </a:xfrm>
        </p:spPr>
      </p:pic>
    </p:spTree>
    <p:extLst>
      <p:ext uri="{BB962C8B-B14F-4D97-AF65-F5344CB8AC3E}">
        <p14:creationId xmlns:p14="http://schemas.microsoft.com/office/powerpoint/2010/main" val="2988162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F4A77F-05E7-3120-1DBA-8B2EF5487BB2}"/>
              </a:ext>
            </a:extLst>
          </p:cNvPr>
          <p:cNvSpPr txBox="1"/>
          <p:nvPr/>
        </p:nvSpPr>
        <p:spPr>
          <a:xfrm>
            <a:off x="7454149" y="1185899"/>
            <a:ext cx="4565787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>
                <a:latin typeface="+mj-lt"/>
                <a:ea typeface="+mj-ea"/>
                <a:cs typeface="+mj-cs"/>
              </a:rPr>
              <a:t>Co se</a:t>
            </a:r>
            <a:r>
              <a:rPr lang="cs-CZ" sz="8000" b="1" dirty="0">
                <a:latin typeface="+mj-lt"/>
                <a:ea typeface="+mj-ea"/>
                <a:cs typeface="+mj-cs"/>
              </a:rPr>
              <a:t> za rok</a:t>
            </a:r>
            <a:r>
              <a:rPr lang="en-US" sz="8000" b="1" dirty="0">
                <a:latin typeface="+mj-lt"/>
                <a:ea typeface="+mj-ea"/>
                <a:cs typeface="+mj-cs"/>
              </a:rPr>
              <a:t> </a:t>
            </a:r>
            <a:r>
              <a:rPr lang="en-US" sz="8000" b="1" dirty="0" err="1">
                <a:latin typeface="+mj-lt"/>
                <a:ea typeface="+mj-ea"/>
                <a:cs typeface="+mj-cs"/>
              </a:rPr>
              <a:t>změnilo</a:t>
            </a:r>
            <a:r>
              <a:rPr lang="en-US" sz="8000" b="1" dirty="0"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" name="Zástupný obsah 3" descr="Obsah obrázku emotikona, smajlík, klipart, úsměv&#10;&#10;Obsah vygenerovaný umělou inteligencí může být nesprávný.">
            <a:extLst>
              <a:ext uri="{FF2B5EF4-FFF2-40B4-BE49-F238E27FC236}">
                <a16:creationId xmlns:a16="http://schemas.microsoft.com/office/drawing/2014/main" id="{FA199670-840D-3A55-1B2D-8CFB2C2D7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r="6833" b="1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95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text, osoba, Lidská tvář, kreslené&#10;&#10;Obsah vygenerovaný umělou inteligencí může být nesprávný.">
            <a:extLst>
              <a:ext uri="{FF2B5EF4-FFF2-40B4-BE49-F238E27FC236}">
                <a16:creationId xmlns:a16="http://schemas.microsoft.com/office/drawing/2014/main" id="{8BF8B391-09BD-FD6D-4A6F-C54214DCFD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4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38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1A89E-B50F-2E31-10B3-0A38FAB55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6000" dirty="0"/>
              <a:t>A proč to všechno?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48092C5-4431-5C40-FAA9-1D2BC0047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5153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0" dirty="0">
                <a:highlight>
                  <a:srgbClr val="00FFFF"/>
                </a:highlight>
              </a:rPr>
              <a:t>S</a:t>
            </a:r>
            <a:r>
              <a:rPr lang="cs-CZ" sz="20000" dirty="0">
                <a:highlight>
                  <a:srgbClr val="FF00FF"/>
                </a:highlight>
              </a:rPr>
              <a:t>A</a:t>
            </a:r>
            <a:r>
              <a:rPr lang="cs-CZ" sz="20000" dirty="0">
                <a:highlight>
                  <a:srgbClr val="00FF00"/>
                </a:highlight>
              </a:rPr>
              <a:t>M</a:t>
            </a:r>
            <a:r>
              <a:rPr lang="cs-CZ" sz="20000" dirty="0">
                <a:highlight>
                  <a:srgbClr val="FFFF00"/>
                </a:highlight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910508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5780D-B059-76D3-936D-114EBABC6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480"/>
            <a:ext cx="10515600" cy="1325563"/>
          </a:xfrm>
        </p:spPr>
        <p:txBody>
          <a:bodyPr/>
          <a:lstStyle/>
          <a:p>
            <a:pPr algn="ctr"/>
            <a:r>
              <a:rPr lang="cs-CZ" i="1" dirty="0"/>
              <a:t>Nejen prací…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1F161-A825-58CA-1306-0F8F85953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469" y="1874407"/>
            <a:ext cx="11599531" cy="4351338"/>
          </a:xfrm>
        </p:spPr>
        <p:txBody>
          <a:bodyPr/>
          <a:lstStyle/>
          <a:p>
            <a:pPr marL="0" indent="0">
              <a:buNone/>
            </a:pPr>
            <a:r>
              <a:rPr lang="cs-CZ" sz="6000" dirty="0">
                <a:hlinkClick r:id="rId3"/>
              </a:rPr>
              <a:t>https://quickdraw.withgoogle.com/</a:t>
            </a:r>
            <a:endParaRPr lang="cs-CZ" sz="6000" dirty="0"/>
          </a:p>
          <a:p>
            <a:pPr marL="0" indent="0">
              <a:buNone/>
            </a:pPr>
            <a:endParaRPr lang="cs-CZ" sz="6000" dirty="0"/>
          </a:p>
          <a:p>
            <a:pPr marL="0" indent="0">
              <a:buNone/>
            </a:pPr>
            <a:r>
              <a:rPr lang="cs-CZ" sz="6000" dirty="0">
                <a:hlinkClick r:id="rId4"/>
              </a:rPr>
              <a:t>https://skribbl.io/</a:t>
            </a:r>
            <a:endParaRPr lang="cs-CZ" sz="6000" dirty="0"/>
          </a:p>
          <a:p>
            <a:pPr marL="0" indent="0">
              <a:buNone/>
            </a:pPr>
            <a:endParaRPr lang="cs-CZ" sz="60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27964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2D751D-F03E-3B2A-0DCB-A91E0B4CD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188" y="158648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KVÍZY, HRY A DALŠÍ AKTIVITY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8EB54B-2253-352F-4C53-DC18EA658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hlinkClick r:id="rId3"/>
              </a:rPr>
              <a:t>PLAYFACTILE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>
                <a:hlinkClick r:id="rId4"/>
              </a:rPr>
              <a:t>JEOPARDYLABS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>
                <a:hlinkClick r:id="rId5"/>
              </a:rPr>
              <a:t>EDUCAPLAY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>
                <a:hlinkClick r:id="rId6"/>
              </a:rPr>
              <a:t>SMARTLUMIO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4917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4F5267-5248-2E1A-5D64-B589CAD30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92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5400" dirty="0">
                <a:hlinkClick r:id="rId3"/>
              </a:rPr>
              <a:t>INSPIRACE </a:t>
            </a:r>
            <a:r>
              <a:rPr lang="cs-CZ" sz="5400" dirty="0">
                <a:hlinkClick r:id="rId3"/>
              </a:rPr>
              <a:t>A ZDROJE </a:t>
            </a:r>
          </a:p>
          <a:p>
            <a:pPr marL="0" indent="0" algn="ctr">
              <a:buNone/>
            </a:pPr>
            <a:r>
              <a:rPr lang="pt-BR" sz="5400" dirty="0">
                <a:hlinkClick r:id="rId3"/>
              </a:rPr>
              <a:t>PRO DIGITÁLNÍ VÝUKU </a:t>
            </a:r>
            <a:endParaRPr lang="cs-CZ" sz="5400" dirty="0">
              <a:hlinkClick r:id="rId3"/>
            </a:endParaRPr>
          </a:p>
          <a:p>
            <a:pPr marL="0" indent="0" algn="ctr">
              <a:buNone/>
            </a:pPr>
            <a:r>
              <a:rPr lang="pt-BR" sz="5400" dirty="0">
                <a:hlinkClick r:id="rId3"/>
              </a:rPr>
              <a:t>S DIGI NÁSTROJI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38056212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AEA38F-8582-220A-9C1A-3B870CF09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00B0F0"/>
                </a:solidFill>
              </a:rPr>
              <a:t>OPAKUJEME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A63D76-D914-5AB3-7546-7C8BDBCCC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6600" dirty="0">
              <a:hlinkClick r:id="rId3"/>
            </a:endParaRPr>
          </a:p>
          <a:p>
            <a:pPr marL="0" indent="0" algn="ctr">
              <a:buNone/>
            </a:pPr>
            <a:r>
              <a:rPr lang="cs-CZ" sz="6600" dirty="0">
                <a:hlinkClick r:id="rId3"/>
              </a:rPr>
              <a:t>MULTIBUZZ.APP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3586696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FD018-BE12-5F84-DCF7-CD1BF6D5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 na úplný závěr…</a:t>
            </a:r>
          </a:p>
        </p:txBody>
      </p:sp>
      <p:pic>
        <p:nvPicPr>
          <p:cNvPr id="5" name="Content Placeholder 4" descr="A blue suitcase with black handles&#10;&#10;Description automatically generated">
            <a:extLst>
              <a:ext uri="{FF2B5EF4-FFF2-40B4-BE49-F238E27FC236}">
                <a16:creationId xmlns:a16="http://schemas.microsoft.com/office/drawing/2014/main" id="{444FBCB4-37AA-F090-C4CD-4C96DF9DB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41537"/>
            <a:ext cx="2858965" cy="4351338"/>
          </a:xfrm>
        </p:spPr>
      </p:pic>
      <p:pic>
        <p:nvPicPr>
          <p:cNvPr id="7" name="Picture 6" descr="A white washing machine with a circular door&#10;&#10;Description automatically generated">
            <a:extLst>
              <a:ext uri="{FF2B5EF4-FFF2-40B4-BE49-F238E27FC236}">
                <a16:creationId xmlns:a16="http://schemas.microsoft.com/office/drawing/2014/main" id="{D248B6DB-6437-B090-BF8A-EED3FBAF9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49" y="2020993"/>
            <a:ext cx="3257752" cy="4592426"/>
          </a:xfrm>
          <a:prstGeom prst="rect">
            <a:avLst/>
          </a:prstGeom>
        </p:spPr>
      </p:pic>
      <p:pic>
        <p:nvPicPr>
          <p:cNvPr id="9" name="Picture 8" descr="A white and blue container with paper in it&#10;&#10;Description automatically generated">
            <a:extLst>
              <a:ext uri="{FF2B5EF4-FFF2-40B4-BE49-F238E27FC236}">
                <a16:creationId xmlns:a16="http://schemas.microsoft.com/office/drawing/2014/main" id="{C62EF245-2B25-0CF9-A90F-5B0FAA8BD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553" y="2141537"/>
            <a:ext cx="3440865" cy="44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620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BF6A0-C8B1-B39F-B686-CCC73EB5F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0000"/>
                </a:solidFill>
                <a:latin typeface="Comic Sans MS" panose="030F0702030302020204" pitchFamily="66" charset="0"/>
              </a:rPr>
              <a:t>Děkuji za pozornost.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3F6D5-DC88-22F9-B02E-F8E24C197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46" y="1797914"/>
            <a:ext cx="10515600" cy="5060085"/>
          </a:xfrm>
        </p:spPr>
        <p:txBody>
          <a:bodyPr>
            <a:normAutofit fontScale="92500"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 err="1"/>
              <a:t>lexova</a:t>
            </a:r>
            <a:r>
              <a:rPr lang="en-GB" dirty="0"/>
              <a:t>@</a:t>
            </a:r>
            <a:r>
              <a:rPr lang="cs-CZ" dirty="0"/>
              <a:t>zs-ostrcil.cz</a:t>
            </a:r>
          </a:p>
        </p:txBody>
      </p:sp>
      <p:pic>
        <p:nvPicPr>
          <p:cNvPr id="5" name="Picture 4" descr="A cartoon of a person using a computer&#10;&#10;Description automatically generated">
            <a:extLst>
              <a:ext uri="{FF2B5EF4-FFF2-40B4-BE49-F238E27FC236}">
                <a16:creationId xmlns:a16="http://schemas.microsoft.com/office/drawing/2014/main" id="{45791B4A-5B9C-9506-A20B-FECA7F9C9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321" y="1505244"/>
            <a:ext cx="5728850" cy="445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11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D548B-05B1-2F96-1FD9-C76F0D7AD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A965324-06DB-0E2A-2243-0A851102A45D}"/>
              </a:ext>
            </a:extLst>
          </p:cNvPr>
          <p:cNvSpPr txBox="1"/>
          <p:nvPr/>
        </p:nvSpPr>
        <p:spPr>
          <a:xfrm>
            <a:off x="498987" y="3093496"/>
            <a:ext cx="1143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hlinkClick r:id="rId3"/>
              </a:rPr>
              <a:t>DIGITÁLNÍ KOMPETENCE RÁMCOVÉHO VZDĚLÁVACÍHO PROGRAMU</a:t>
            </a:r>
            <a:endParaRPr lang="cs-CZ" sz="6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B50BC08-4D57-81E1-A457-2E91B1CBA63D}"/>
              </a:ext>
            </a:extLst>
          </p:cNvPr>
          <p:cNvSpPr txBox="1"/>
          <p:nvPr/>
        </p:nvSpPr>
        <p:spPr>
          <a:xfrm>
            <a:off x="1634612" y="496484"/>
            <a:ext cx="97191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Máme nové kompetence!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6427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klipart, Kreslený film, ilustrace&#10;&#10;Obsah vygenerovaný umělou inteligencí může být nesprávný.">
            <a:extLst>
              <a:ext uri="{FF2B5EF4-FFF2-40B4-BE49-F238E27FC236}">
                <a16:creationId xmlns:a16="http://schemas.microsoft.com/office/drawing/2014/main" id="{9785A078-4F6B-408D-F794-119ABEA31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657" y="643467"/>
            <a:ext cx="3718685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56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AA3426-0F68-4FD3-61C0-3B6B9BB94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33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MINIANKETA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ED4F702-1758-D06C-C8F9-A0BA98E43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490455"/>
            <a:ext cx="10839700" cy="5167312"/>
          </a:xfrm>
        </p:spPr>
      </p:pic>
    </p:spTree>
    <p:extLst>
      <p:ext uri="{BB962C8B-B14F-4D97-AF65-F5344CB8AC3E}">
        <p14:creationId xmlns:p14="http://schemas.microsoft.com/office/powerpoint/2010/main" val="1999855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F6AA7B3-3FA1-27DD-F294-3AD42E948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561" y="412954"/>
            <a:ext cx="11374946" cy="5327753"/>
          </a:xfrm>
        </p:spPr>
      </p:pic>
    </p:spTree>
    <p:extLst>
      <p:ext uri="{BB962C8B-B14F-4D97-AF65-F5344CB8AC3E}">
        <p14:creationId xmlns:p14="http://schemas.microsoft.com/office/powerpoint/2010/main" val="1005554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B6186E7-359E-83F0-4D94-649DE6DF4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53" y="1141913"/>
            <a:ext cx="12144147" cy="5553855"/>
          </a:xfr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41B4A2EA-B237-894C-65FF-897AC93E9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126" y="-21418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AI TOOLS</a:t>
            </a:r>
          </a:p>
        </p:txBody>
      </p:sp>
    </p:spTree>
    <p:extLst>
      <p:ext uri="{BB962C8B-B14F-4D97-AF65-F5344CB8AC3E}">
        <p14:creationId xmlns:p14="http://schemas.microsoft.com/office/powerpoint/2010/main" val="1961089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B3962DE-586D-768F-3387-4B339897E2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057" b="76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47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1589</TotalTime>
  <Words>509</Words>
  <Application>Microsoft Office PowerPoint</Application>
  <PresentationFormat>Širokoúhlá obrazovka</PresentationFormat>
  <Paragraphs>156</Paragraphs>
  <Slides>37</Slides>
  <Notes>28</Notes>
  <HiddenSlides>0</HiddenSlides>
  <MMClips>3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37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Calibri Light</vt:lpstr>
      <vt:lpstr>Comic Sans MS</vt:lpstr>
      <vt:lpstr>Wingdings</vt:lpstr>
      <vt:lpstr>Office Theme</vt:lpstr>
      <vt:lpstr>Motiv Office</vt:lpstr>
      <vt:lpstr>DIGITÁLNÍ KOMPETENCE  A APLIKACE (V CIZÍCH JAZYCÍCH)</vt:lpstr>
      <vt:lpstr>Pokud vás zajímá</vt:lpstr>
      <vt:lpstr>Prezentace aplikace PowerPoint</vt:lpstr>
      <vt:lpstr>Prezentace aplikace PowerPoint</vt:lpstr>
      <vt:lpstr>Prezentace aplikace PowerPoint</vt:lpstr>
      <vt:lpstr>MINIANKETA </vt:lpstr>
      <vt:lpstr>Prezentace aplikace PowerPoint</vt:lpstr>
      <vt:lpstr>AI TOOLS</vt:lpstr>
      <vt:lpstr>Prezentace aplikace PowerPoint</vt:lpstr>
      <vt:lpstr>AI TOOLS</vt:lpstr>
      <vt:lpstr>Na dvě kliknutí…</vt:lpstr>
      <vt:lpstr>AI TOOLS</vt:lpstr>
      <vt:lpstr>AI TOOLS</vt:lpstr>
      <vt:lpstr>AI TOOLS</vt:lpstr>
      <vt:lpstr>AI TOOLS</vt:lpstr>
      <vt:lpstr>AI TOOLS</vt:lpstr>
      <vt:lpstr>Prezentace aplikace PowerPoint</vt:lpstr>
      <vt:lpstr>KATALOG AI NÁSTROJŮ</vt:lpstr>
      <vt:lpstr>Prezentace aplikace PowerPoint</vt:lpstr>
      <vt:lpstr>ORGANIZACE VÝUKY</vt:lpstr>
      <vt:lpstr>ORGANIZACE VÝUKY</vt:lpstr>
      <vt:lpstr>ORGANIZACE VÝUKY</vt:lpstr>
      <vt:lpstr>Prezentace aplikace PowerPoint</vt:lpstr>
      <vt:lpstr>Prezentace aplikace PowerPoint</vt:lpstr>
      <vt:lpstr>Prezentace aplikace PowerPoint</vt:lpstr>
      <vt:lpstr>Prezentace aplikace PowerPoint</vt:lpstr>
      <vt:lpstr>TROCHA TEORIE…</vt:lpstr>
      <vt:lpstr>SPEAKING</vt:lpstr>
      <vt:lpstr>WRITING…</vt:lpstr>
      <vt:lpstr>Prezentace aplikace PowerPoint</vt:lpstr>
      <vt:lpstr>A proč to všechno?</vt:lpstr>
      <vt:lpstr>Nejen prací…</vt:lpstr>
      <vt:lpstr>KVÍZY, HRY A DALŠÍ AKTIVITY</vt:lpstr>
      <vt:lpstr>Prezentace aplikace PowerPoint</vt:lpstr>
      <vt:lpstr>OPAKUJEME</vt:lpstr>
      <vt:lpstr>A na úplný závěr…</vt:lpstr>
      <vt:lpstr>Děkuji za pozornost.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 Lexova</dc:creator>
  <cp:lastModifiedBy>Petra Lexová</cp:lastModifiedBy>
  <cp:revision>265</cp:revision>
  <dcterms:created xsi:type="dcterms:W3CDTF">2023-09-30T16:39:32Z</dcterms:created>
  <dcterms:modified xsi:type="dcterms:W3CDTF">2025-05-04T08:23:53Z</dcterms:modified>
</cp:coreProperties>
</file>